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0" r:id="rId5"/>
    <p:sldId id="257" r:id="rId6"/>
    <p:sldId id="264" r:id="rId7"/>
    <p:sldId id="265" r:id="rId8"/>
    <p:sldId id="266" r:id="rId9"/>
    <p:sldId id="269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B96"/>
    <a:srgbClr val="474176"/>
    <a:srgbClr val="984C88"/>
    <a:srgbClr val="D8552D"/>
    <a:srgbClr val="D9572D"/>
    <a:srgbClr val="D65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4686"/>
  </p:normalViewPr>
  <p:slideViewPr>
    <p:cSldViewPr snapToGrid="0">
      <p:cViewPr varScale="1">
        <p:scale>
          <a:sx n="105" d="100"/>
          <a:sy n="105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daniel\Desktop\Gentilini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cen.FAODOMAIN\Documents\ATOR%20book%20SP%20and%20food%20system\list%20of%20count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Sheet1!$S$18</c:f>
              <c:strCache>
                <c:ptCount val="1"/>
                <c:pt idx="0">
                  <c:v>May-21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Sheet1!$T$12:$AE$13</c:f>
              <c:multiLvlStrCache>
                <c:ptCount val="12"/>
                <c:lvl>
                  <c:pt idx="0">
                    <c:v>Reduced work time subsidy </c:v>
                  </c:pt>
                  <c:pt idx="1">
                    <c:v>Labor regulation adjustment </c:v>
                  </c:pt>
                  <c:pt idx="2">
                    <c:v>Activation/training </c:v>
                  </c:pt>
                  <c:pt idx="3">
                    <c:v>Wage subsidy </c:v>
                  </c:pt>
                  <c:pt idx="4">
                    <c:v>Social security contributions     </c:v>
                  </c:pt>
                  <c:pt idx="5">
                    <c:v>Pensions and disability benefits</c:v>
                  </c:pt>
                  <c:pt idx="6">
                    <c:v>Health insurance support</c:v>
                  </c:pt>
                  <c:pt idx="7">
                    <c:v>Paid leave/unemployment </c:v>
                  </c:pt>
                  <c:pt idx="8">
                    <c:v>Utility and financial support</c:v>
                  </c:pt>
                  <c:pt idx="9">
                    <c:v>In-kind and school feeding</c:v>
                  </c:pt>
                  <c:pt idx="10">
                    <c:v>Public Works</c:v>
                  </c:pt>
                  <c:pt idx="11">
                    <c:v>Cash-based transfers </c:v>
                  </c:pt>
                </c:lvl>
                <c:lvl>
                  <c:pt idx="0">
                    <c:v>LABOR MARKET PROTECTION</c:v>
                  </c:pt>
                  <c:pt idx="4">
                    <c:v>SOCIAL INSURANCE</c:v>
                  </c:pt>
                  <c:pt idx="8">
                    <c:v>SOCIAL ASSISTANCE</c:v>
                  </c:pt>
                </c:lvl>
              </c:multiLvlStrCache>
            </c:multiLvlStrRef>
          </c:cat>
          <c:val>
            <c:numRef>
              <c:f>Sheet1!$T$18:$AE$18</c:f>
              <c:numCache>
                <c:formatCode>0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6</c:v>
                </c:pt>
                <c:pt idx="8">
                  <c:v>27</c:v>
                </c:pt>
                <c:pt idx="9">
                  <c:v>15</c:v>
                </c:pt>
                <c:pt idx="10">
                  <c:v>5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A-4F91-B203-F9FE6451213D}"/>
            </c:ext>
          </c:extLst>
        </c:ser>
        <c:ser>
          <c:idx val="3"/>
          <c:order val="1"/>
          <c:tx>
            <c:strRef>
              <c:f>Sheet1!$S$17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Sheet1!$T$12:$AE$13</c:f>
              <c:multiLvlStrCache>
                <c:ptCount val="12"/>
                <c:lvl>
                  <c:pt idx="0">
                    <c:v>Reduced work time subsidy </c:v>
                  </c:pt>
                  <c:pt idx="1">
                    <c:v>Labor regulation adjustment </c:v>
                  </c:pt>
                  <c:pt idx="2">
                    <c:v>Activation/training </c:v>
                  </c:pt>
                  <c:pt idx="3">
                    <c:v>Wage subsidy </c:v>
                  </c:pt>
                  <c:pt idx="4">
                    <c:v>Social security contributions     </c:v>
                  </c:pt>
                  <c:pt idx="5">
                    <c:v>Pensions and disability benefits</c:v>
                  </c:pt>
                  <c:pt idx="6">
                    <c:v>Health insurance support</c:v>
                  </c:pt>
                  <c:pt idx="7">
                    <c:v>Paid leave/unemployment </c:v>
                  </c:pt>
                  <c:pt idx="8">
                    <c:v>Utility and financial support</c:v>
                  </c:pt>
                  <c:pt idx="9">
                    <c:v>In-kind and school feeding</c:v>
                  </c:pt>
                  <c:pt idx="10">
                    <c:v>Public Works</c:v>
                  </c:pt>
                  <c:pt idx="11">
                    <c:v>Cash-based transfers </c:v>
                  </c:pt>
                </c:lvl>
                <c:lvl>
                  <c:pt idx="0">
                    <c:v>LABOR MARKET PROTECTION</c:v>
                  </c:pt>
                  <c:pt idx="4">
                    <c:v>SOCIAL INSURANCE</c:v>
                  </c:pt>
                  <c:pt idx="8">
                    <c:v>SOCIAL ASSISTANCE</c:v>
                  </c:pt>
                </c:lvl>
              </c:multiLvlStrCache>
            </c:multiLvlStrRef>
          </c:cat>
          <c:val>
            <c:numRef>
              <c:f>Sheet1!$T$17:$AE$17</c:f>
              <c:numCache>
                <c:formatCode>0</c:formatCode>
                <c:ptCount val="12"/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28</c:v>
                </c:pt>
                <c:pt idx="9">
                  <c:v>26</c:v>
                </c:pt>
                <c:pt idx="10">
                  <c:v>5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A-4F91-B203-F9FE6451213D}"/>
            </c:ext>
          </c:extLst>
        </c:ser>
        <c:ser>
          <c:idx val="2"/>
          <c:order val="2"/>
          <c:tx>
            <c:strRef>
              <c:f>Sheet1!$S$16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Sheet1!$T$12:$AE$13</c:f>
              <c:multiLvlStrCache>
                <c:ptCount val="12"/>
                <c:lvl>
                  <c:pt idx="0">
                    <c:v>Reduced work time subsidy </c:v>
                  </c:pt>
                  <c:pt idx="1">
                    <c:v>Labor regulation adjustment </c:v>
                  </c:pt>
                  <c:pt idx="2">
                    <c:v>Activation/training </c:v>
                  </c:pt>
                  <c:pt idx="3">
                    <c:v>Wage subsidy </c:v>
                  </c:pt>
                  <c:pt idx="4">
                    <c:v>Social security contributions     </c:v>
                  </c:pt>
                  <c:pt idx="5">
                    <c:v>Pensions and disability benefits</c:v>
                  </c:pt>
                  <c:pt idx="6">
                    <c:v>Health insurance support</c:v>
                  </c:pt>
                  <c:pt idx="7">
                    <c:v>Paid leave/unemployment </c:v>
                  </c:pt>
                  <c:pt idx="8">
                    <c:v>Utility and financial support</c:v>
                  </c:pt>
                  <c:pt idx="9">
                    <c:v>In-kind and school feeding</c:v>
                  </c:pt>
                  <c:pt idx="10">
                    <c:v>Public Works</c:v>
                  </c:pt>
                  <c:pt idx="11">
                    <c:v>Cash-based transfers </c:v>
                  </c:pt>
                </c:lvl>
                <c:lvl>
                  <c:pt idx="0">
                    <c:v>LABOR MARKET PROTECTION</c:v>
                  </c:pt>
                  <c:pt idx="4">
                    <c:v>SOCIAL INSURANCE</c:v>
                  </c:pt>
                  <c:pt idx="8">
                    <c:v>SOCIAL ASSISTANCE</c:v>
                  </c:pt>
                </c:lvl>
              </c:multiLvlStrCache>
            </c:multiLvlStrRef>
          </c:cat>
          <c:val>
            <c:numRef>
              <c:f>Sheet1!$T$16:$AE$16</c:f>
              <c:numCache>
                <c:formatCode>0</c:formatCode>
                <c:ptCount val="12"/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7">
                  <c:v>3</c:v>
                </c:pt>
                <c:pt idx="8">
                  <c:v>25</c:v>
                </c:pt>
                <c:pt idx="9">
                  <c:v>23</c:v>
                </c:pt>
                <c:pt idx="10">
                  <c:v>4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7A-4F91-B203-F9FE6451213D}"/>
            </c:ext>
          </c:extLst>
        </c:ser>
        <c:ser>
          <c:idx val="1"/>
          <c:order val="3"/>
          <c:tx>
            <c:strRef>
              <c:f>Sheet1!$S$15</c:f>
              <c:strCache>
                <c:ptCount val="1"/>
                <c:pt idx="0">
                  <c:v>Jun-20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Sheet1!$T$12:$AE$13</c:f>
              <c:multiLvlStrCache>
                <c:ptCount val="12"/>
                <c:lvl>
                  <c:pt idx="0">
                    <c:v>Reduced work time subsidy </c:v>
                  </c:pt>
                  <c:pt idx="1">
                    <c:v>Labor regulation adjustment </c:v>
                  </c:pt>
                  <c:pt idx="2">
                    <c:v>Activation/training </c:v>
                  </c:pt>
                  <c:pt idx="3">
                    <c:v>Wage subsidy </c:v>
                  </c:pt>
                  <c:pt idx="4">
                    <c:v>Social security contributions     </c:v>
                  </c:pt>
                  <c:pt idx="5">
                    <c:v>Pensions and disability benefits</c:v>
                  </c:pt>
                  <c:pt idx="6">
                    <c:v>Health insurance support</c:v>
                  </c:pt>
                  <c:pt idx="7">
                    <c:v>Paid leave/unemployment </c:v>
                  </c:pt>
                  <c:pt idx="8">
                    <c:v>Utility and financial support</c:v>
                  </c:pt>
                  <c:pt idx="9">
                    <c:v>In-kind and school feeding</c:v>
                  </c:pt>
                  <c:pt idx="10">
                    <c:v>Public Works</c:v>
                  </c:pt>
                  <c:pt idx="11">
                    <c:v>Cash-based transfers </c:v>
                  </c:pt>
                </c:lvl>
                <c:lvl>
                  <c:pt idx="0">
                    <c:v>LABOR MARKET PROTECTION</c:v>
                  </c:pt>
                  <c:pt idx="4">
                    <c:v>SOCIAL INSURANCE</c:v>
                  </c:pt>
                  <c:pt idx="8">
                    <c:v>SOCIAL ASSISTANCE</c:v>
                  </c:pt>
                </c:lvl>
              </c:multiLvlStrCache>
            </c:multiLvlStrRef>
          </c:cat>
          <c:val>
            <c:numRef>
              <c:f>Sheet1!$T$15:$AE$15</c:f>
              <c:numCache>
                <c:formatCode>0</c:formatCode>
                <c:ptCount val="12"/>
                <c:pt idx="0">
                  <c:v>1</c:v>
                </c:pt>
                <c:pt idx="1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7">
                  <c:v>3</c:v>
                </c:pt>
                <c:pt idx="8">
                  <c:v>25</c:v>
                </c:pt>
                <c:pt idx="9">
                  <c:v>21</c:v>
                </c:pt>
                <c:pt idx="10">
                  <c:v>2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7A-4F91-B203-F9FE6451213D}"/>
            </c:ext>
          </c:extLst>
        </c:ser>
        <c:ser>
          <c:idx val="0"/>
          <c:order val="4"/>
          <c:tx>
            <c:strRef>
              <c:f>Sheet1!$S$14</c:f>
              <c:strCache>
                <c:ptCount val="1"/>
                <c:pt idx="0">
                  <c:v>Apr-20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Sheet1!$T$12:$AE$13</c:f>
              <c:multiLvlStrCache>
                <c:ptCount val="12"/>
                <c:lvl>
                  <c:pt idx="0">
                    <c:v>Reduced work time subsidy </c:v>
                  </c:pt>
                  <c:pt idx="1">
                    <c:v>Labor regulation adjustment </c:v>
                  </c:pt>
                  <c:pt idx="2">
                    <c:v>Activation/training </c:v>
                  </c:pt>
                  <c:pt idx="3">
                    <c:v>Wage subsidy </c:v>
                  </c:pt>
                  <c:pt idx="4">
                    <c:v>Social security contributions     </c:v>
                  </c:pt>
                  <c:pt idx="5">
                    <c:v>Pensions and disability benefits</c:v>
                  </c:pt>
                  <c:pt idx="6">
                    <c:v>Health insurance support</c:v>
                  </c:pt>
                  <c:pt idx="7">
                    <c:v>Paid leave/unemployment </c:v>
                  </c:pt>
                  <c:pt idx="8">
                    <c:v>Utility and financial support</c:v>
                  </c:pt>
                  <c:pt idx="9">
                    <c:v>In-kind and school feeding</c:v>
                  </c:pt>
                  <c:pt idx="10">
                    <c:v>Public Works</c:v>
                  </c:pt>
                  <c:pt idx="11">
                    <c:v>Cash-based transfers </c:v>
                  </c:pt>
                </c:lvl>
                <c:lvl>
                  <c:pt idx="0">
                    <c:v>LABOR MARKET PROTECTION</c:v>
                  </c:pt>
                  <c:pt idx="4">
                    <c:v>SOCIAL INSURANCE</c:v>
                  </c:pt>
                  <c:pt idx="8">
                    <c:v>SOCIAL ASSISTANCE</c:v>
                  </c:pt>
                </c:lvl>
              </c:multiLvlStrCache>
            </c:multiLvlStrRef>
          </c:cat>
          <c:val>
            <c:numRef>
              <c:f>Sheet1!$T$14:$AE$14</c:f>
              <c:numCache>
                <c:formatCode>General</c:formatCode>
                <c:ptCount val="12"/>
                <c:pt idx="3" formatCode="0">
                  <c:v>1</c:v>
                </c:pt>
                <c:pt idx="4" formatCode="0">
                  <c:v>3</c:v>
                </c:pt>
                <c:pt idx="5" formatCode="0">
                  <c:v>1</c:v>
                </c:pt>
                <c:pt idx="7" formatCode="0">
                  <c:v>1</c:v>
                </c:pt>
                <c:pt idx="8" formatCode="0">
                  <c:v>17</c:v>
                </c:pt>
                <c:pt idx="9" formatCode="0">
                  <c:v>13</c:v>
                </c:pt>
                <c:pt idx="10" formatCode="0">
                  <c:v>1</c:v>
                </c:pt>
                <c:pt idx="11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7A-4F91-B203-F9FE6451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965248"/>
        <c:axId val="311257344"/>
      </c:barChart>
      <c:catAx>
        <c:axId val="35896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57344"/>
        <c:crosses val="autoZero"/>
        <c:auto val="1"/>
        <c:lblAlgn val="ctr"/>
        <c:lblOffset val="100"/>
        <c:noMultiLvlLbl val="0"/>
      </c:catAx>
      <c:valAx>
        <c:axId val="31125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23-4527-BF6C-7808464902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23-4527-BF6C-7808464902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23-4527-BF6C-7808464902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23-4527-BF6C-7808464902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823-4527-BF6C-7808464902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823-4527-BF6C-7808464902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823-4527-BF6C-7808464902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823-4527-BF6C-7808464902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823-4527-BF6C-7808464902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823-4527-BF6C-7808464902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823-4527-BF6C-7808464902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823-4527-BF6C-7808464902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3-4527-BF6C-7808464902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23-4527-BF6C-7808464902F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823-4527-BF6C-7808464902F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823-4527-BF6C-7808464902F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823-4527-BF6C-7808464902F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C823-4527-BF6C-7808464902F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'duration cash transfers'!$B$27:$J$27</c:f>
              <c:strCache>
                <c:ptCount val="9"/>
                <c:pt idx="0">
                  <c:v>One-time payment</c:v>
                </c:pt>
                <c:pt idx="1">
                  <c:v>Two months</c:v>
                </c:pt>
                <c:pt idx="2">
                  <c:v>Three months</c:v>
                </c:pt>
                <c:pt idx="3">
                  <c:v>Four months</c:v>
                </c:pt>
                <c:pt idx="4">
                  <c:v>Five months</c:v>
                </c:pt>
                <c:pt idx="5">
                  <c:v>Six months</c:v>
                </c:pt>
                <c:pt idx="6">
                  <c:v>Seven months</c:v>
                </c:pt>
                <c:pt idx="7">
                  <c:v>Nine months</c:v>
                </c:pt>
                <c:pt idx="8">
                  <c:v>Twelve months</c:v>
                </c:pt>
              </c:strCache>
            </c:strRef>
          </c:cat>
          <c:val>
            <c:numRef>
              <c:f>'duration cash transfers'!$B$28:$J$28</c:f>
              <c:numCache>
                <c:formatCode>0%</c:formatCode>
                <c:ptCount val="9"/>
                <c:pt idx="0">
                  <c:v>0.27272727272727271</c:v>
                </c:pt>
                <c:pt idx="1">
                  <c:v>9.0909090909090912E-2</c:v>
                </c:pt>
                <c:pt idx="2">
                  <c:v>0.18181818181818182</c:v>
                </c:pt>
                <c:pt idx="3">
                  <c:v>0</c:v>
                </c:pt>
                <c:pt idx="4">
                  <c:v>0</c:v>
                </c:pt>
                <c:pt idx="5">
                  <c:v>0.22727272727272727</c:v>
                </c:pt>
                <c:pt idx="6">
                  <c:v>4.5454545454545456E-2</c:v>
                </c:pt>
                <c:pt idx="7">
                  <c:v>4.5454545454545456E-2</c:v>
                </c:pt>
                <c:pt idx="8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823-4527-BF6C-7808464902F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F622E-70F7-446A-B602-ACFD08A0FF39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C296-0D57-4772-A27C-A14895605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AC296-0D57-4772-A27C-A148956050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0914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00589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292F7F-10D4-3C4B-8990-C69D82127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6382" y="124436"/>
            <a:ext cx="588818" cy="588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B7953C-626D-164A-9862-7E8E82A49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90" y="141754"/>
            <a:ext cx="6426200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55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649"/>
            <a:ext cx="10515600" cy="39788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1112B-1640-7140-AC05-201E80849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0" y="95130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6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2A51F-21B0-9747-BE2E-15CABC0F9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76212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A6C1A5-DCD3-5A46-9AF5-BB2277A9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E7E59-2FE2-9444-BA37-18D5A7786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BA4F-3809-D44B-887C-ACB9B04A8269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D0A9-6CF3-4B4B-A5E1-C3D4B974A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5332CE-908A-0241-B7B4-0B340AD1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" y="456344"/>
            <a:ext cx="11189664" cy="5594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12B16-C01D-AA4A-AEE7-30D1BDCE3ECF}"/>
              </a:ext>
            </a:extLst>
          </p:cNvPr>
          <p:cNvSpPr txBox="1"/>
          <p:nvPr/>
        </p:nvSpPr>
        <p:spPr>
          <a:xfrm>
            <a:off x="1585070" y="3902688"/>
            <a:ext cx="509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Benjamin Davis</a:t>
            </a:r>
            <a:endParaRPr lang="x-none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9B2B9-8C37-0D45-AAED-AC22E7A2EECC}"/>
              </a:ext>
            </a:extLst>
          </p:cNvPr>
          <p:cNvSpPr txBox="1"/>
          <p:nvPr/>
        </p:nvSpPr>
        <p:spPr>
          <a:xfrm>
            <a:off x="1577118" y="4387717"/>
            <a:ext cx="509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FAO</a:t>
            </a:r>
            <a:endParaRPr lang="x-non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E9BA-BC55-4A48-89F1-70AB678F4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0914"/>
            <a:ext cx="10363200" cy="9260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Rethinking the role of social protection in African food systems post Covid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EEF-BD12-5849-803C-B6A3CB41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572431"/>
            <a:ext cx="9144000" cy="23889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Omar Benammour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Benjamin Davis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Knowles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Noemi Pace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Nicholas Sitko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1415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COVID-19 has exacerbated challenges faced by African food systems and exposed vulnerabilities in associated livelihoods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534"/>
            <a:ext cx="10515600" cy="46963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systems lens to examine response to COVID-19 crisis.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social protection and emerging empirical evidence on impacts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protection response insufficient to stem widespread losses throughout food systems in rural spaces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need to strengthen, reconceptualize and redesign social protection systems to support effective and inclusive post pandemic recovery efforts.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social protection systems to enhance building back better and resilience of African food systems.</a:t>
            </a:r>
          </a:p>
        </p:txBody>
      </p:sp>
    </p:spTree>
    <p:extLst>
      <p:ext uri="{BB962C8B-B14F-4D97-AF65-F5344CB8AC3E}">
        <p14:creationId xmlns:p14="http://schemas.microsoft.com/office/powerpoint/2010/main" val="4270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233"/>
            <a:ext cx="10515600" cy="61703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High Vulnerability of Food System Actors in SSA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116"/>
            <a:ext cx="10515600" cy="54048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Farm laborers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Overwhelmingly informal and seasonal, relying heavily on family members, particularly women.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wage as poorest of the poor: often landless with limited access to development interventions.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levels of informality limit ability to access unemployment benefits or social insurance.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Primary producers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Heterogeneous group, diversified livelihoods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Majority resource constrained, depend on rain-fed ag in context of increasing climate variability;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 access to formal instruments to manage risks; 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Often orient production towards subsistence rather than maximizing profits;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Intermediaries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 and med scale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traders, food processors, input and service providers and food retailers.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Critical source of non-firm employment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Overwhelmingly small scale, unregistered and self-employed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Highly mobile; aggregators and wholesalers consolidate a myriad of small-scale transactions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Consumers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Persistently high levels of food and nutrition in security with particularly high levels in rural areas</a:t>
            </a:r>
          </a:p>
        </p:txBody>
      </p:sp>
    </p:spTree>
    <p:extLst>
      <p:ext uri="{BB962C8B-B14F-4D97-AF65-F5344CB8AC3E}">
        <p14:creationId xmlns:p14="http://schemas.microsoft.com/office/powerpoint/2010/main" val="98069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Multidimensional role of social protection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960789"/>
            <a:ext cx="10613923" cy="2563301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Set of policies aimed at preventing, managing and overcoming situations that adversely affect peoples’ well-being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Social assistance/social safety net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Social insurance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Labor market interventions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Evidence from rural areas of SSA shows that social protection protects incomes and consumption as well as positive impacts on household level production and investments and local economies.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Relaxing liquidity constraints and reducing consumption risks associated with making productive investments.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Household level impacts ripple through local economies generating multiplier benefits.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Critical in context of COVID-19, with governments looking to mitigate short-term welfare losses and support future recovery efforts.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078" y="1731297"/>
            <a:ext cx="2359891" cy="186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Protective:</a:t>
            </a:r>
          </a:p>
          <a:p>
            <a:pPr algn="ctr"/>
            <a:r>
              <a:rPr lang="en-GB" dirty="0"/>
              <a:t>Providing relief from deprivation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1103" y="1731297"/>
            <a:ext cx="2422236" cy="186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Preventative:</a:t>
            </a:r>
          </a:p>
          <a:p>
            <a:pPr algn="ctr"/>
            <a:r>
              <a:rPr lang="en-GB" dirty="0"/>
              <a:t>Avert deprivation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8699" y="1746384"/>
            <a:ext cx="2269835" cy="186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Promotive</a:t>
            </a:r>
            <a:r>
              <a:rPr lang="en-GB" dirty="0"/>
              <a:t>:</a:t>
            </a:r>
          </a:p>
          <a:p>
            <a:pPr algn="ctr"/>
            <a:r>
              <a:rPr lang="en-GB" dirty="0"/>
              <a:t>Enhancing incomes and productive capabilities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3894" y="1746384"/>
            <a:ext cx="2253673" cy="186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Transformative:</a:t>
            </a:r>
          </a:p>
          <a:p>
            <a:pPr algn="ctr"/>
            <a:r>
              <a:rPr lang="en-GB" dirty="0"/>
              <a:t>Fostering social/economic inclusion and equality </a:t>
            </a:r>
          </a:p>
        </p:txBody>
      </p:sp>
    </p:spTree>
    <p:extLst>
      <p:ext uri="{BB962C8B-B14F-4D97-AF65-F5344CB8AC3E}">
        <p14:creationId xmlns:p14="http://schemas.microsoft.com/office/powerpoint/2010/main" val="36917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Limited Social Protection Response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06599"/>
            <a:ext cx="5181600" cy="457187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Last two decades witnessed growing prominence of social protection in SSA.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Since 2015, all countries have implemented at least one social safety net program.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However, coverage still inadequate.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 of 2016, 71% of poorest income quintile had no access to any form of social protection.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Only 16% of African children were covered by some type of social protection program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Large heterogeneity in coverage between countries, some have reached universal coverage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Despite progress in recent decades, most social protection systems in SSA positioned poorly to respond to crisis of COVID-19 magnitude.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Response primarily social assistance, of limited duration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5B9C60-65E7-8240-A61D-651FD67BCA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5515865"/>
              </p:ext>
            </p:extLst>
          </p:nvPr>
        </p:nvGraphicFramePr>
        <p:xfrm>
          <a:off x="6248400" y="2556386"/>
          <a:ext cx="5181600" cy="380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248400" y="6360206"/>
            <a:ext cx="6096000" cy="218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Gentilini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(2020, versions 6, 11, 13, 14, 15). Own elaboration of data.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89519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SSA countries with planned social protection interventions in response to COVID‑19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48400" y="1905517"/>
            <a:ext cx="5597703" cy="4672954"/>
            <a:chOff x="6248400" y="1905517"/>
            <a:chExt cx="5597703" cy="445242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519582074"/>
                </p:ext>
              </p:extLst>
            </p:nvPr>
          </p:nvGraphicFramePr>
          <p:xfrm>
            <a:off x="6248400" y="2554117"/>
            <a:ext cx="5494962" cy="3803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6248400" y="1905517"/>
              <a:ext cx="55977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</a:rPr>
                <a:t>Duration of cash-based transfers in SSA in response to COVID-19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53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C0B0-D6DA-4C2E-9306-E5ED84F4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184095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ubstantial and long-lasting adverse impacts on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agrifood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livelihoods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41FC-82B5-46CA-A95B-A18F2926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imited social protection combined with high vulnerability faced by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agrifood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actors suggests substantial and long-lasting adverse impacts.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Extensive evidence confirms that livelihoods of rural people have been upended.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ncome shocks manifested through multiple livelihood channels, including agricultural income, non-farm business, wages and remittances.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egative coping strategies,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long term consequences.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insecurity and malnutrition on the rise.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merging evidence has shown that adequate social protection can offset the food security impacts of the pandemic—but most limited coverage and duration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0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7796-2118-4236-A876-D6D3136B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0777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Towards more flexible and multi dimensional policy response in response to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515-A287-4069-85BB-1C14DE94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648"/>
            <a:ext cx="10515600" cy="455103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Social assistance interventions provide flexible and relatively low cost mechanism to reach myriad small scale informal actors that constitute African food systems.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Vital role to play in supporting recovery of rural livelihoods and economies.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Four areas in which social protection programs can be made more responsive to shocks and contribute to recovery and economic development of African food systems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Reconceptualize role of social protection as more than safety net and humanitarian tool;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When predictable and well targeted it can support households to engage in new economic activities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Better integration into development frameworks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Greater coordination and coherence with private sector development and activities.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Recovery efforts under COVID-19 provide unique opportunity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Expand coverage to reach larger share of vulnerable rural and specific productive populations 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Changing targeting criteria and increasing budgetary allocations.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Better respond to crisis through strengthening social protection systems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Digitalization, legal frameworks, improved modalities for identification of beneficiaries, etc.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Increasing the availability of adequate financing</a:t>
            </a:r>
          </a:p>
        </p:txBody>
      </p:sp>
    </p:spTree>
    <p:extLst>
      <p:ext uri="{BB962C8B-B14F-4D97-AF65-F5344CB8AC3E}">
        <p14:creationId xmlns:p14="http://schemas.microsoft.com/office/powerpoint/2010/main" val="9295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482CBAF-984E-E744-804D-5EEB86DF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1277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656048B8DC2E4ABA323446D4B1FB22" ma:contentTypeVersion="13" ma:contentTypeDescription="Creare un nuovo documento." ma:contentTypeScope="" ma:versionID="8fc6c629134ee2740a3892a2c9846e0e">
  <xsd:schema xmlns:xsd="http://www.w3.org/2001/XMLSchema" xmlns:xs="http://www.w3.org/2001/XMLSchema" xmlns:p="http://schemas.microsoft.com/office/2006/metadata/properties" xmlns:ns3="cd58138f-a961-4505-a2cc-b4d15a816c76" xmlns:ns4="a88e8269-3580-4cc7-b51b-45fd5ac73dd9" targetNamespace="http://schemas.microsoft.com/office/2006/metadata/properties" ma:root="true" ma:fieldsID="a9cb1eac5d86957c34faf3d8762af406" ns3:_="" ns4:_="">
    <xsd:import namespace="cd58138f-a961-4505-a2cc-b4d15a816c76"/>
    <xsd:import namespace="a88e8269-3580-4cc7-b51b-45fd5ac73d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8138f-a961-4505-a2cc-b4d15a816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269-3580-4cc7-b51b-45fd5ac73d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02F599-558F-4199-B6B3-620E65BA3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8138f-a961-4505-a2cc-b4d15a816c76"/>
    <ds:schemaRef ds:uri="a88e8269-3580-4cc7-b51b-45fd5ac73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653A7B-B522-40E7-8006-FABF919C3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BC86C-0397-4A35-B72C-0D39D6EB43B2}">
  <ds:schemaRefs>
    <ds:schemaRef ds:uri="http://purl.org/dc/terms/"/>
    <ds:schemaRef ds:uri="cd58138f-a961-4505-a2cc-b4d15a816c7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88e8269-3580-4cc7-b51b-45fd5ac73dd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843</Words>
  <Application>Microsoft Macintosh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Office Theme</vt:lpstr>
      <vt:lpstr>PowerPoint Presentation</vt:lpstr>
      <vt:lpstr>Rethinking the role of social protection in African food systems post Covid 19</vt:lpstr>
      <vt:lpstr>COVID-19 has exacerbated challenges faced by African food systems and exposed vulnerabilities in associated livelihoods </vt:lpstr>
      <vt:lpstr>High Vulnerability of Food System Actors in SSA</vt:lpstr>
      <vt:lpstr>Multidimensional role of social protection</vt:lpstr>
      <vt:lpstr>Limited Social Protection Response</vt:lpstr>
      <vt:lpstr>Substantial and long-lasting adverse impacts on agrifood system livelihoods</vt:lpstr>
      <vt:lpstr>Towards more flexible and multi dimensional policy response in response to COVID-19 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Yifei (IFPRI)</dc:creator>
  <cp:lastModifiedBy>Julie Collins (A2063)</cp:lastModifiedBy>
  <cp:revision>49</cp:revision>
  <cp:lastPrinted>2018-04-16T19:43:37Z</cp:lastPrinted>
  <dcterms:created xsi:type="dcterms:W3CDTF">2016-07-14T15:21:31Z</dcterms:created>
  <dcterms:modified xsi:type="dcterms:W3CDTF">2021-11-16T11:35:46Z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0x01010025656048B8DC2E4ABA323446D4B1FB22</vt:lpwstr>
  </property>
</Properties>
</file>