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60" r:id="rId5"/>
    <p:sldId id="257" r:id="rId6"/>
    <p:sldId id="264" r:id="rId7"/>
    <p:sldId id="265" r:id="rId8"/>
    <p:sldId id="266" r:id="rId9"/>
    <p:sldId id="270" r:id="rId10"/>
    <p:sldId id="267" r:id="rId11"/>
    <p:sldId id="268" r:id="rId12"/>
    <p:sldId id="269" r:id="rId13"/>
    <p:sldId id="263" r:id="rId14"/>
    <p:sldId id="271"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905B"/>
    <a:srgbClr val="0E9B96"/>
    <a:srgbClr val="474176"/>
    <a:srgbClr val="984C88"/>
    <a:srgbClr val="D8552D"/>
    <a:srgbClr val="D9572D"/>
    <a:srgbClr val="D655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28" autoAdjust="0"/>
    <p:restoredTop sz="80568" autoAdjust="0"/>
  </p:normalViewPr>
  <p:slideViewPr>
    <p:cSldViewPr snapToGrid="0">
      <p:cViewPr varScale="1">
        <p:scale>
          <a:sx n="87" d="100"/>
          <a:sy n="87" d="100"/>
        </p:scale>
        <p:origin x="185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9D86C7-9A2B-45D5-864D-3D1BE1E99752}" type="datetimeFigureOut">
              <a:rPr lang="en-GB" smtClean="0"/>
              <a:t>12/11/2021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6DDF44-3660-4459-994E-52F7F738643E}" type="slidenum">
              <a:rPr lang="en-GB" smtClean="0"/>
              <a:t>‹#›</a:t>
            </a:fld>
            <a:endParaRPr lang="en-GB"/>
          </a:p>
        </p:txBody>
      </p:sp>
    </p:spTree>
    <p:extLst>
      <p:ext uri="{BB962C8B-B14F-4D97-AF65-F5344CB8AC3E}">
        <p14:creationId xmlns:p14="http://schemas.microsoft.com/office/powerpoint/2010/main" val="486373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Tunisia: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 a model country in our study, Tunisia emerges with overall high RCI and HSCI in comparison with all the other countries under study, making it low in risk in comparison with the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Mali: In our analysis, not only do we find Mali to be at high risk due to health indicators, but the country also exhibits low RCI across all its regions (around 20) except the capital Bamako, which has an RCI of about 52.9 </a:t>
            </a:r>
          </a:p>
          <a:p>
            <a:endParaRPr lang="en-GB" dirty="0"/>
          </a:p>
        </p:txBody>
      </p:sp>
      <p:sp>
        <p:nvSpPr>
          <p:cNvPr id="4" name="Slide Number Placeholder 3"/>
          <p:cNvSpPr>
            <a:spLocks noGrp="1"/>
          </p:cNvSpPr>
          <p:nvPr>
            <p:ph type="sldNum" sz="quarter" idx="10"/>
          </p:nvPr>
        </p:nvSpPr>
        <p:spPr/>
        <p:txBody>
          <a:bodyPr/>
          <a:lstStyle/>
          <a:p>
            <a:fld id="{236DDF44-3660-4459-994E-52F7F738643E}" type="slidenum">
              <a:rPr lang="en-GB" smtClean="0"/>
              <a:t>10</a:t>
            </a:fld>
            <a:endParaRPr lang="en-GB"/>
          </a:p>
        </p:txBody>
      </p:sp>
    </p:spTree>
    <p:extLst>
      <p:ext uri="{BB962C8B-B14F-4D97-AF65-F5344CB8AC3E}">
        <p14:creationId xmlns:p14="http://schemas.microsoft.com/office/powerpoint/2010/main" val="19283644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220914"/>
            <a:ext cx="10363200" cy="2387600"/>
          </a:xfrm>
          <a:prstGeom prst="rect">
            <a:avLst/>
          </a:prstGeom>
        </p:spPr>
        <p:txBody>
          <a:bodyPr anchor="b"/>
          <a:lstStyle>
            <a:lvl1pPr algn="ctr">
              <a:defRPr sz="6000" b="0" i="0">
                <a:solidFill>
                  <a:schemeClr val="accent1">
                    <a:lumMod val="50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447800" y="4700589"/>
            <a:ext cx="9144000" cy="1655762"/>
          </a:xfrm>
        </p:spPr>
        <p:txBody>
          <a:bodyPr/>
          <a:lstStyle>
            <a:lvl1pPr marL="0" indent="0" algn="ctr">
              <a:buNone/>
              <a:defRPr sz="2400" b="0" i="0">
                <a:solidFill>
                  <a:schemeClr val="accent6">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a:extLst>
              <a:ext uri="{FF2B5EF4-FFF2-40B4-BE49-F238E27FC236}">
                <a16:creationId xmlns:a16="http://schemas.microsoft.com/office/drawing/2014/main" id="{2C292F7F-10D4-3C4B-8990-C69D82127BC1}"/>
              </a:ext>
            </a:extLst>
          </p:cNvPr>
          <p:cNvPicPr>
            <a:picLocks noChangeAspect="1"/>
          </p:cNvPicPr>
          <p:nvPr userDrawn="1"/>
        </p:nvPicPr>
        <p:blipFill>
          <a:blip r:embed="rId2"/>
          <a:stretch>
            <a:fillRect/>
          </a:stretch>
        </p:blipFill>
        <p:spPr>
          <a:xfrm>
            <a:off x="7996382" y="124436"/>
            <a:ext cx="588818" cy="588818"/>
          </a:xfrm>
          <a:prstGeom prst="rect">
            <a:avLst/>
          </a:prstGeom>
        </p:spPr>
      </p:pic>
      <p:pic>
        <p:nvPicPr>
          <p:cNvPr id="17" name="Picture 16">
            <a:extLst>
              <a:ext uri="{FF2B5EF4-FFF2-40B4-BE49-F238E27FC236}">
                <a16:creationId xmlns:a16="http://schemas.microsoft.com/office/drawing/2014/main" id="{85B7953C-626D-164A-9862-7E8E82A499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38890" y="141754"/>
            <a:ext cx="6426200" cy="663575"/>
          </a:xfrm>
          <a:prstGeom prst="rect">
            <a:avLst/>
          </a:prstGeom>
        </p:spPr>
      </p:pic>
    </p:spTree>
    <p:extLst>
      <p:ext uri="{BB962C8B-B14F-4D97-AF65-F5344CB8AC3E}">
        <p14:creationId xmlns:p14="http://schemas.microsoft.com/office/powerpoint/2010/main" val="1272026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a:solidFill>
                  <a:srgbClr val="D6552D"/>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79673F4C-B7EB-4EF2-B00F-2698C8C66994}" type="datetimeFigureOut">
              <a:rPr lang="en-US" smtClean="0"/>
              <a:t>11/12/21</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DA9B995-E6B2-4973-91C9-F4F835961D9E}" type="slidenum">
              <a:rPr lang="en-US" smtClean="0"/>
              <a:t>‹#›</a:t>
            </a:fld>
            <a:endParaRPr lang="en-US"/>
          </a:p>
        </p:txBody>
      </p:sp>
    </p:spTree>
    <p:extLst>
      <p:ext uri="{BB962C8B-B14F-4D97-AF65-F5344CB8AC3E}">
        <p14:creationId xmlns:p14="http://schemas.microsoft.com/office/powerpoint/2010/main" val="410339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79673F4C-B7EB-4EF2-B00F-2698C8C66994}" type="datetimeFigureOut">
              <a:rPr lang="en-US" smtClean="0"/>
              <a:t>11/12/21</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DA9B995-E6B2-4973-91C9-F4F835961D9E}" type="slidenum">
              <a:rPr lang="en-US" smtClean="0"/>
              <a:t>‹#›</a:t>
            </a:fld>
            <a:endParaRPr lang="en-US"/>
          </a:p>
        </p:txBody>
      </p:sp>
    </p:spTree>
    <p:extLst>
      <p:ext uri="{BB962C8B-B14F-4D97-AF65-F5344CB8AC3E}">
        <p14:creationId xmlns:p14="http://schemas.microsoft.com/office/powerpoint/2010/main" val="274006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36091"/>
            <a:ext cx="10515600" cy="1325563"/>
          </a:xfrm>
          <a:prstGeom prst="rect">
            <a:avLst/>
          </a:prstGeom>
        </p:spPr>
        <p:txBody>
          <a:bodyPr/>
          <a:lstStyle>
            <a:lvl1pPr>
              <a:defRPr>
                <a:solidFill>
                  <a:schemeClr val="accent1">
                    <a:lumMod val="50000"/>
                  </a:schemeClr>
                </a:solidFill>
              </a:defRPr>
            </a:lvl1pPr>
          </a:lstStyle>
          <a:p>
            <a:r>
              <a:rPr lang="en-US" dirty="0"/>
              <a:t>Click to edit Master title style</a:t>
            </a:r>
          </a:p>
        </p:txBody>
      </p:sp>
      <p:sp>
        <p:nvSpPr>
          <p:cNvPr id="3" name="Content Placeholder 2"/>
          <p:cNvSpPr>
            <a:spLocks noGrp="1"/>
          </p:cNvSpPr>
          <p:nvPr>
            <p:ph idx="1"/>
          </p:nvPr>
        </p:nvSpPr>
        <p:spPr>
          <a:xfrm>
            <a:off x="838200" y="2161649"/>
            <a:ext cx="10515600" cy="3978800"/>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79673F4C-B7EB-4EF2-B00F-2698C8C66994}" type="datetimeFigureOut">
              <a:rPr lang="en-US" smtClean="0"/>
              <a:t>11/12/21</a:t>
            </a:fld>
            <a:endParaRPr lang="en-US"/>
          </a:p>
        </p:txBody>
      </p:sp>
      <p:sp>
        <p:nvSpPr>
          <p:cNvPr id="6" name="Slide Number Placeholder 5"/>
          <p:cNvSpPr>
            <a:spLocks noGrp="1"/>
          </p:cNvSpPr>
          <p:nvPr>
            <p:ph type="sldNum" sz="quarter" idx="12"/>
          </p:nvPr>
        </p:nvSpPr>
        <p:spPr/>
        <p:txBody>
          <a:bodyPr/>
          <a:lstStyle/>
          <a:p>
            <a:fld id="{8DA9B995-E6B2-4973-91C9-F4F835961D9E}" type="slidenum">
              <a:rPr lang="en-US" smtClean="0"/>
              <a:t>‹#›</a:t>
            </a:fld>
            <a:endParaRPr lang="en-US"/>
          </a:p>
        </p:txBody>
      </p:sp>
      <p:pic>
        <p:nvPicPr>
          <p:cNvPr id="11" name="Picture 10">
            <a:extLst>
              <a:ext uri="{FF2B5EF4-FFF2-40B4-BE49-F238E27FC236}">
                <a16:creationId xmlns:a16="http://schemas.microsoft.com/office/drawing/2014/main" id="{1501112B-1640-7140-AC05-201E80849D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57260" y="95130"/>
            <a:ext cx="5842000" cy="647700"/>
          </a:xfrm>
          <a:prstGeom prst="rect">
            <a:avLst/>
          </a:prstGeom>
        </p:spPr>
      </p:pic>
    </p:spTree>
    <p:extLst>
      <p:ext uri="{BB962C8B-B14F-4D97-AF65-F5344CB8AC3E}">
        <p14:creationId xmlns:p14="http://schemas.microsoft.com/office/powerpoint/2010/main" val="56417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69636"/>
            <a:ext cx="10515600" cy="1325563"/>
          </a:xfrm>
          <a:prstGeom prst="rect">
            <a:avLst/>
          </a:prstGeom>
        </p:spPr>
        <p:txBody>
          <a:bodyPr/>
          <a:lstStyle>
            <a:lvl1pPr>
              <a:defRPr>
                <a:solidFill>
                  <a:schemeClr val="accent1">
                    <a:lumMod val="50000"/>
                  </a:schemeClr>
                </a:solidFill>
              </a:defRPr>
            </a:lvl1pPr>
          </a:lstStyle>
          <a:p>
            <a:r>
              <a:rPr lang="en-US" dirty="0"/>
              <a:t>Click to edit Master title style</a:t>
            </a:r>
          </a:p>
        </p:txBody>
      </p:sp>
      <p:sp>
        <p:nvSpPr>
          <p:cNvPr id="3" name="Content Placeholder 2"/>
          <p:cNvSpPr>
            <a:spLocks noGrp="1"/>
          </p:cNvSpPr>
          <p:nvPr>
            <p:ph sz="half" idx="1"/>
          </p:nvPr>
        </p:nvSpPr>
        <p:spPr>
          <a:xfrm>
            <a:off x="762000" y="2006600"/>
            <a:ext cx="5181600" cy="4351338"/>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0" y="2006600"/>
            <a:ext cx="5181600" cy="4351338"/>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9532A51F-21B0-9747-BE2E-15CABC0F9D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50000" y="176212"/>
            <a:ext cx="5842000" cy="647700"/>
          </a:xfrm>
          <a:prstGeom prst="rect">
            <a:avLst/>
          </a:prstGeom>
        </p:spPr>
      </p:pic>
    </p:spTree>
    <p:extLst>
      <p:ext uri="{BB962C8B-B14F-4D97-AF65-F5344CB8AC3E}">
        <p14:creationId xmlns:p14="http://schemas.microsoft.com/office/powerpoint/2010/main" val="35437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a:prstGeom prst="rect">
            <a:avLst/>
          </a:prstGeom>
        </p:spPr>
        <p:txBody>
          <a:bodyPr anchor="b"/>
          <a:lstStyle>
            <a:lvl1pPr>
              <a:defRPr sz="6000">
                <a:solidFill>
                  <a:schemeClr val="accent1">
                    <a:lumMod val="50000"/>
                  </a:schemeClr>
                </a:solidFill>
              </a:defRPr>
            </a:lvl1pPr>
          </a:lstStyle>
          <a:p>
            <a:r>
              <a:rPr lang="en-US" dirty="0"/>
              <a:t>Click to edit Master title style</a:t>
            </a:r>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accent6">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79673F4C-B7EB-4EF2-B00F-2698C8C66994}" type="datetimeFigureOut">
              <a:rPr lang="en-US" smtClean="0"/>
              <a:t>11/12/21</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DA9B995-E6B2-4973-91C9-F4F835961D9E}" type="slidenum">
              <a:rPr lang="en-US" smtClean="0"/>
              <a:t>‹#›</a:t>
            </a:fld>
            <a:endParaRPr lang="en-US"/>
          </a:p>
        </p:txBody>
      </p:sp>
    </p:spTree>
    <p:extLst>
      <p:ext uri="{BB962C8B-B14F-4D97-AF65-F5344CB8AC3E}">
        <p14:creationId xmlns:p14="http://schemas.microsoft.com/office/powerpoint/2010/main" val="338410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a:prstGeom prst="rect">
            <a:avLst/>
          </a:prstGeom>
        </p:spPr>
        <p:txBody>
          <a:bodyPr/>
          <a:lstStyle>
            <a:lvl1pPr>
              <a:defRPr>
                <a:solidFill>
                  <a:schemeClr val="accent1">
                    <a:lumMod val="50000"/>
                  </a:schemeClr>
                </a:solidFill>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chemeClr val="accent6">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505075"/>
            <a:ext cx="5157787" cy="3684588"/>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solidFill>
                  <a:schemeClr val="accent6">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3" y="2505075"/>
            <a:ext cx="5183188" cy="3684588"/>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38200" y="6356356"/>
            <a:ext cx="2743200" cy="365125"/>
          </a:xfrm>
          <a:prstGeom prst="rect">
            <a:avLst/>
          </a:prstGeom>
        </p:spPr>
        <p:txBody>
          <a:bodyPr/>
          <a:lstStyle/>
          <a:p>
            <a:fld id="{79673F4C-B7EB-4EF2-B00F-2698C8C66994}" type="datetimeFigureOut">
              <a:rPr lang="en-US" smtClean="0"/>
              <a:t>11/12/21</a:t>
            </a:fld>
            <a:endParaRPr lang="en-US"/>
          </a:p>
        </p:txBody>
      </p:sp>
      <p:sp>
        <p:nvSpPr>
          <p:cNvPr id="8" name="Footer Placeholder 7"/>
          <p:cNvSpPr>
            <a:spLocks noGrp="1"/>
          </p:cNvSpPr>
          <p:nvPr>
            <p:ph type="ftr" sz="quarter" idx="11"/>
          </p:nvPr>
        </p:nvSpPr>
        <p:spPr>
          <a:xfrm>
            <a:off x="4038600" y="6356356"/>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8DA9B995-E6B2-4973-91C9-F4F835961D9E}" type="slidenum">
              <a:rPr lang="en-US" smtClean="0"/>
              <a:t>‹#›</a:t>
            </a:fld>
            <a:endParaRPr lang="en-US"/>
          </a:p>
        </p:txBody>
      </p:sp>
    </p:spTree>
    <p:extLst>
      <p:ext uri="{BB962C8B-B14F-4D97-AF65-F5344CB8AC3E}">
        <p14:creationId xmlns:p14="http://schemas.microsoft.com/office/powerpoint/2010/main" val="3891545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a:solidFill>
                  <a:schemeClr val="accent1">
                    <a:lumMod val="50000"/>
                  </a:schemeClr>
                </a:solidFill>
              </a:defRPr>
            </a:lvl1pPr>
          </a:lstStyle>
          <a:p>
            <a:r>
              <a:rPr lang="en-US" dirty="0"/>
              <a:t>Click to edit Master title style</a:t>
            </a:r>
          </a:p>
        </p:txBody>
      </p:sp>
      <p:sp>
        <p:nvSpPr>
          <p:cNvPr id="3" name="Date Placeholder 2"/>
          <p:cNvSpPr>
            <a:spLocks noGrp="1"/>
          </p:cNvSpPr>
          <p:nvPr>
            <p:ph type="dt" sz="half" idx="10"/>
          </p:nvPr>
        </p:nvSpPr>
        <p:spPr>
          <a:xfrm>
            <a:off x="838200" y="6356356"/>
            <a:ext cx="2743200" cy="365125"/>
          </a:xfrm>
          <a:prstGeom prst="rect">
            <a:avLst/>
          </a:prstGeom>
        </p:spPr>
        <p:txBody>
          <a:bodyPr/>
          <a:lstStyle/>
          <a:p>
            <a:fld id="{79673F4C-B7EB-4EF2-B00F-2698C8C66994}" type="datetimeFigureOut">
              <a:rPr lang="en-US" smtClean="0"/>
              <a:t>11/12/21</a:t>
            </a:fld>
            <a:endParaRPr lang="en-US"/>
          </a:p>
        </p:txBody>
      </p:sp>
      <p:sp>
        <p:nvSpPr>
          <p:cNvPr id="4" name="Footer Placeholder 3"/>
          <p:cNvSpPr>
            <a:spLocks noGrp="1"/>
          </p:cNvSpPr>
          <p:nvPr>
            <p:ph type="ftr" sz="quarter" idx="11"/>
          </p:nvPr>
        </p:nvSpPr>
        <p:spPr>
          <a:xfrm>
            <a:off x="4038600" y="6356356"/>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DA9B995-E6B2-4973-91C9-F4F835961D9E}" type="slidenum">
              <a:rPr lang="en-US" smtClean="0"/>
              <a:t>‹#›</a:t>
            </a:fld>
            <a:endParaRPr lang="en-US"/>
          </a:p>
        </p:txBody>
      </p:sp>
    </p:spTree>
    <p:extLst>
      <p:ext uri="{BB962C8B-B14F-4D97-AF65-F5344CB8AC3E}">
        <p14:creationId xmlns:p14="http://schemas.microsoft.com/office/powerpoint/2010/main" val="3529743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6"/>
            <a:ext cx="2743200" cy="365125"/>
          </a:xfrm>
          <a:prstGeom prst="rect">
            <a:avLst/>
          </a:prstGeom>
        </p:spPr>
        <p:txBody>
          <a:bodyPr/>
          <a:lstStyle/>
          <a:p>
            <a:fld id="{79673F4C-B7EB-4EF2-B00F-2698C8C66994}" type="datetimeFigureOut">
              <a:rPr lang="en-US" smtClean="0"/>
              <a:t>11/12/21</a:t>
            </a:fld>
            <a:endParaRPr lang="en-US"/>
          </a:p>
        </p:txBody>
      </p:sp>
      <p:sp>
        <p:nvSpPr>
          <p:cNvPr id="3" name="Footer Placeholder 2"/>
          <p:cNvSpPr>
            <a:spLocks noGrp="1"/>
          </p:cNvSpPr>
          <p:nvPr>
            <p:ph type="ftr" sz="quarter" idx="11"/>
          </p:nvPr>
        </p:nvSpPr>
        <p:spPr>
          <a:xfrm>
            <a:off x="4038600" y="6356356"/>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8DA9B995-E6B2-4973-91C9-F4F835961D9E}" type="slidenum">
              <a:rPr lang="en-US" smtClean="0"/>
              <a:t>‹#›</a:t>
            </a:fld>
            <a:endParaRPr lang="en-US"/>
          </a:p>
        </p:txBody>
      </p:sp>
    </p:spTree>
    <p:extLst>
      <p:ext uri="{BB962C8B-B14F-4D97-AF65-F5344CB8AC3E}">
        <p14:creationId xmlns:p14="http://schemas.microsoft.com/office/powerpoint/2010/main" val="1626033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fld id="{79673F4C-B7EB-4EF2-B00F-2698C8C66994}" type="datetimeFigureOut">
              <a:rPr lang="en-US" smtClean="0"/>
              <a:t>11/12/21</a:t>
            </a:fld>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DA9B995-E6B2-4973-91C9-F4F835961D9E}" type="slidenum">
              <a:rPr lang="en-US" smtClean="0"/>
              <a:t>‹#›</a:t>
            </a:fld>
            <a:endParaRPr lang="en-US"/>
          </a:p>
        </p:txBody>
      </p:sp>
    </p:spTree>
    <p:extLst>
      <p:ext uri="{BB962C8B-B14F-4D97-AF65-F5344CB8AC3E}">
        <p14:creationId xmlns:p14="http://schemas.microsoft.com/office/powerpoint/2010/main" val="3477791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1"/>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fld id="{79673F4C-B7EB-4EF2-B00F-2698C8C66994}" type="datetimeFigureOut">
              <a:rPr lang="en-US" smtClean="0"/>
              <a:t>11/12/21</a:t>
            </a:fld>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DA9B995-E6B2-4973-91C9-F4F835961D9E}" type="slidenum">
              <a:rPr lang="en-US" smtClean="0"/>
              <a:t>‹#›</a:t>
            </a:fld>
            <a:endParaRPr lang="en-US"/>
          </a:p>
        </p:txBody>
      </p:sp>
    </p:spTree>
    <p:extLst>
      <p:ext uri="{BB962C8B-B14F-4D97-AF65-F5344CB8AC3E}">
        <p14:creationId xmlns:p14="http://schemas.microsoft.com/office/powerpoint/2010/main" val="1822230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A9B995-E6B2-4973-91C9-F4F835961D9E}" type="slidenum">
              <a:rPr lang="en-US" smtClean="0"/>
              <a:t>‹#›</a:t>
            </a:fld>
            <a:endParaRPr lang="en-US"/>
          </a:p>
        </p:txBody>
      </p:sp>
      <p:sp>
        <p:nvSpPr>
          <p:cNvPr id="7" name="Title Placeholder 6">
            <a:extLst>
              <a:ext uri="{FF2B5EF4-FFF2-40B4-BE49-F238E27FC236}">
                <a16:creationId xmlns:a16="http://schemas.microsoft.com/office/drawing/2014/main" id="{8AA6C1A5-DCD3-5A46-9AF5-BB2277A9E11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2" name="Date Placeholder 1">
            <a:extLst>
              <a:ext uri="{FF2B5EF4-FFF2-40B4-BE49-F238E27FC236}">
                <a16:creationId xmlns:a16="http://schemas.microsoft.com/office/drawing/2014/main" id="{E29E7E59-2FE2-9444-BA37-18D5A778608C}"/>
              </a:ext>
            </a:extLst>
          </p:cNvPr>
          <p:cNvSpPr>
            <a:spLocks noGrp="1"/>
          </p:cNvSpPr>
          <p:nvPr>
            <p:ph type="dt" sz="half" idx="2"/>
          </p:nvPr>
        </p:nvSpPr>
        <p:spPr>
          <a:xfrm>
            <a:off x="838200" y="635635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15BA4F-3809-D44B-887C-ACB9B04A8269}" type="datetimeFigureOut">
              <a:rPr lang="en-US" smtClean="0"/>
              <a:t>11/12/21</a:t>
            </a:fld>
            <a:endParaRPr lang="en-US"/>
          </a:p>
        </p:txBody>
      </p:sp>
      <p:sp>
        <p:nvSpPr>
          <p:cNvPr id="5" name="Footer Placeholder 4">
            <a:extLst>
              <a:ext uri="{FF2B5EF4-FFF2-40B4-BE49-F238E27FC236}">
                <a16:creationId xmlns:a16="http://schemas.microsoft.com/office/drawing/2014/main" id="{A2A9D0A9-6CF3-4B4B-A5E1-C3D4B974ADFD}"/>
              </a:ext>
            </a:extLst>
          </p:cNvPr>
          <p:cNvSpPr>
            <a:spLocks noGrp="1"/>
          </p:cNvSpPr>
          <p:nvPr>
            <p:ph type="ftr" sz="quarter" idx="3"/>
          </p:nvPr>
        </p:nvSpPr>
        <p:spPr>
          <a:xfrm>
            <a:off x="4038600" y="635635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99473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3"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6">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6">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6">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6">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6">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a:extLst>
              <a:ext uri="{FF2B5EF4-FFF2-40B4-BE49-F238E27FC236}">
                <a16:creationId xmlns:a16="http://schemas.microsoft.com/office/drawing/2014/main" id="{F65332CE-908A-0241-B7B4-0B340AD172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752" y="456344"/>
            <a:ext cx="11189664" cy="5594832"/>
          </a:xfrm>
          <a:prstGeom prst="rect">
            <a:avLst/>
          </a:prstGeom>
        </p:spPr>
      </p:pic>
      <p:sp>
        <p:nvSpPr>
          <p:cNvPr id="5" name="TextBox 4">
            <a:extLst>
              <a:ext uri="{FF2B5EF4-FFF2-40B4-BE49-F238E27FC236}">
                <a16:creationId xmlns:a16="http://schemas.microsoft.com/office/drawing/2014/main" id="{60912B16-C01D-AA4A-AEE7-30D1BDCE3ECF}"/>
              </a:ext>
            </a:extLst>
          </p:cNvPr>
          <p:cNvSpPr txBox="1"/>
          <p:nvPr/>
        </p:nvSpPr>
        <p:spPr>
          <a:xfrm>
            <a:off x="1585070" y="3902688"/>
            <a:ext cx="5092103" cy="400110"/>
          </a:xfrm>
          <a:prstGeom prst="rect">
            <a:avLst/>
          </a:prstGeom>
          <a:noFill/>
        </p:spPr>
        <p:txBody>
          <a:bodyPr wrap="square" rtlCol="0">
            <a:spAutoFit/>
          </a:bodyPr>
          <a:lstStyle/>
          <a:p>
            <a:pPr algn="ctr"/>
            <a:r>
              <a:rPr lang="en-GB" sz="2000" b="1" dirty="0" err="1">
                <a:solidFill>
                  <a:srgbClr val="0070C0"/>
                </a:solidFill>
              </a:rPr>
              <a:t>Dr.</a:t>
            </a:r>
            <a:r>
              <a:rPr lang="en-GB" sz="2000" b="1" dirty="0">
                <a:solidFill>
                  <a:srgbClr val="0070C0"/>
                </a:solidFill>
              </a:rPr>
              <a:t> Marco </a:t>
            </a:r>
            <a:r>
              <a:rPr lang="en-GB" sz="2000" b="1" dirty="0" err="1">
                <a:solidFill>
                  <a:srgbClr val="0070C0"/>
                </a:solidFill>
              </a:rPr>
              <a:t>d’Errico</a:t>
            </a:r>
            <a:endParaRPr lang="x-none" sz="2000" b="1" dirty="0">
              <a:solidFill>
                <a:srgbClr val="0070C0"/>
              </a:solidFill>
            </a:endParaRPr>
          </a:p>
        </p:txBody>
      </p:sp>
      <p:sp>
        <p:nvSpPr>
          <p:cNvPr id="10" name="TextBox 9">
            <a:extLst>
              <a:ext uri="{FF2B5EF4-FFF2-40B4-BE49-F238E27FC236}">
                <a16:creationId xmlns:a16="http://schemas.microsoft.com/office/drawing/2014/main" id="{1E79B2B9-8C37-0D45-AAED-AC22E7A2EECC}"/>
              </a:ext>
            </a:extLst>
          </p:cNvPr>
          <p:cNvSpPr txBox="1"/>
          <p:nvPr/>
        </p:nvSpPr>
        <p:spPr>
          <a:xfrm>
            <a:off x="1577118" y="4387717"/>
            <a:ext cx="5092103" cy="646331"/>
          </a:xfrm>
          <a:prstGeom prst="rect">
            <a:avLst/>
          </a:prstGeom>
          <a:noFill/>
        </p:spPr>
        <p:txBody>
          <a:bodyPr wrap="square" rtlCol="0">
            <a:spAutoFit/>
          </a:bodyPr>
          <a:lstStyle/>
          <a:p>
            <a:pPr algn="ctr"/>
            <a:r>
              <a:rPr lang="en-US" b="1" dirty="0"/>
              <a:t>Economist, Food and Agriculture Organization of the United Nations (FAO) 	</a:t>
            </a:r>
          </a:p>
        </p:txBody>
      </p:sp>
    </p:spTree>
    <p:extLst>
      <p:ext uri="{BB962C8B-B14F-4D97-AF65-F5344CB8AC3E}">
        <p14:creationId xmlns:p14="http://schemas.microsoft.com/office/powerpoint/2010/main" val="2576727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C4019-9485-A540-BFC7-30982A3A85E5}"/>
              </a:ext>
            </a:extLst>
          </p:cNvPr>
          <p:cNvSpPr>
            <a:spLocks noGrp="1"/>
          </p:cNvSpPr>
          <p:nvPr>
            <p:ph type="title"/>
          </p:nvPr>
        </p:nvSpPr>
        <p:spPr>
          <a:xfrm>
            <a:off x="685800" y="861848"/>
            <a:ext cx="10515600" cy="1033351"/>
          </a:xfrm>
        </p:spPr>
        <p:txBody>
          <a:bodyPr/>
          <a:lstStyle/>
          <a:p>
            <a:pPr algn="ctr"/>
            <a:r>
              <a:rPr lang="en-US" b="1" dirty="0">
                <a:solidFill>
                  <a:srgbClr val="6C905B"/>
                </a:solidFill>
              </a:rPr>
              <a:t>CASE STUDIES </a:t>
            </a:r>
          </a:p>
        </p:txBody>
      </p:sp>
      <p:sp>
        <p:nvSpPr>
          <p:cNvPr id="3" name="Content Placeholder 2">
            <a:extLst>
              <a:ext uri="{FF2B5EF4-FFF2-40B4-BE49-F238E27FC236}">
                <a16:creationId xmlns:a16="http://schemas.microsoft.com/office/drawing/2014/main" id="{08FAF326-D2D2-0E44-BD78-7E612391D0FF}"/>
              </a:ext>
            </a:extLst>
          </p:cNvPr>
          <p:cNvSpPr>
            <a:spLocks noGrp="1"/>
          </p:cNvSpPr>
          <p:nvPr>
            <p:ph sz="half" idx="1"/>
          </p:nvPr>
        </p:nvSpPr>
        <p:spPr>
          <a:xfrm>
            <a:off x="753291" y="1916245"/>
            <a:ext cx="5181600" cy="4351338"/>
          </a:xfrm>
        </p:spPr>
        <p:txBody>
          <a:bodyPr/>
          <a:lstStyle/>
          <a:p>
            <a:pPr marL="0" indent="0" algn="ctr">
              <a:buNone/>
            </a:pPr>
            <a:r>
              <a:rPr lang="en-US" b="1" dirty="0">
                <a:solidFill>
                  <a:srgbClr val="FFC000"/>
                </a:solidFill>
              </a:rPr>
              <a:t>                 Tunisia</a:t>
            </a:r>
            <a:r>
              <a:rPr lang="en-US" dirty="0"/>
              <a:t>					</a:t>
            </a:r>
          </a:p>
        </p:txBody>
      </p:sp>
      <p:sp>
        <p:nvSpPr>
          <p:cNvPr id="4" name="Content Placeholder 3">
            <a:extLst>
              <a:ext uri="{FF2B5EF4-FFF2-40B4-BE49-F238E27FC236}">
                <a16:creationId xmlns:a16="http://schemas.microsoft.com/office/drawing/2014/main" id="{9EC1A609-37DA-A745-813B-E76F6AAA075E}"/>
              </a:ext>
            </a:extLst>
          </p:cNvPr>
          <p:cNvSpPr>
            <a:spLocks noGrp="1"/>
          </p:cNvSpPr>
          <p:nvPr>
            <p:ph sz="half" idx="2"/>
          </p:nvPr>
        </p:nvSpPr>
        <p:spPr>
          <a:xfrm>
            <a:off x="6278438" y="2006600"/>
            <a:ext cx="5181600" cy="4351338"/>
          </a:xfrm>
        </p:spPr>
        <p:txBody>
          <a:bodyPr/>
          <a:lstStyle/>
          <a:p>
            <a:pPr marL="0" indent="0">
              <a:buNone/>
            </a:pPr>
            <a:r>
              <a:rPr lang="en-US" b="1" dirty="0">
                <a:solidFill>
                  <a:srgbClr val="FFC000"/>
                </a:solidFill>
              </a:rPr>
              <a:t>                      Mali</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62646" y="2471425"/>
            <a:ext cx="4279320" cy="4094838"/>
          </a:xfrm>
          <a:prstGeom prst="rect">
            <a:avLst/>
          </a:prstGeom>
        </p:spPr>
      </p:pic>
      <p:grpSp>
        <p:nvGrpSpPr>
          <p:cNvPr id="6" name="Group 5"/>
          <p:cNvGrpSpPr/>
          <p:nvPr/>
        </p:nvGrpSpPr>
        <p:grpSpPr>
          <a:xfrm>
            <a:off x="6435192" y="2471425"/>
            <a:ext cx="4058637" cy="3702952"/>
            <a:chOff x="0" y="180475"/>
            <a:chExt cx="4210850" cy="3523289"/>
          </a:xfrm>
        </p:grpSpPr>
        <p:pic>
          <p:nvPicPr>
            <p:cNvPr id="7" name="Picture 6" descr="C:\Users\Jumbee\OneDrive - Food and Agriculture Organization\Documenti\@WORK\ESA\ATOR chapter\analysis\mali.jpeg"/>
            <p:cNvPicPr>
              <a:picLocks noChangeAspect="1"/>
            </p:cNvPicPr>
            <p:nvPr/>
          </p:nvPicPr>
          <p:blipFill rotWithShape="1">
            <a:blip r:embed="rId4">
              <a:extLst>
                <a:ext uri="{28A0092B-C50C-407E-A947-70E740481C1C}">
                  <a14:useLocalDpi xmlns:a14="http://schemas.microsoft.com/office/drawing/2010/main" val="0"/>
                </a:ext>
              </a:extLst>
            </a:blip>
            <a:srcRect t="9316" b="10458"/>
            <a:stretch/>
          </p:blipFill>
          <p:spPr bwMode="auto">
            <a:xfrm>
              <a:off x="0" y="180475"/>
              <a:ext cx="4006215" cy="3523289"/>
            </a:xfrm>
            <a:prstGeom prst="rect">
              <a:avLst/>
            </a:prstGeom>
            <a:noFill/>
            <a:ln>
              <a:noFill/>
            </a:ln>
          </p:spPr>
        </p:pic>
        <p:sp>
          <p:nvSpPr>
            <p:cNvPr id="8" name="Text Box 15"/>
            <p:cNvSpPr txBox="1"/>
            <p:nvPr/>
          </p:nvSpPr>
          <p:spPr>
            <a:xfrm>
              <a:off x="2627939" y="2835408"/>
              <a:ext cx="1582911" cy="230521"/>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GB" sz="900" i="1">
                  <a:effectLst/>
                  <a:latin typeface="Calibri" panose="020F0502020204030204" pitchFamily="34" charset="0"/>
                  <a:ea typeface="Calibri" panose="020F0502020204030204" pitchFamily="34" charset="0"/>
                  <a:cs typeface="Times New Roman" panose="02020603050405020304" pitchFamily="18" charset="0"/>
                </a:rPr>
                <a:t>*missing region= Kidal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577070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6C905B"/>
                </a:solidFill>
              </a:rPr>
              <a:t>Conclusion</a:t>
            </a:r>
          </a:p>
        </p:txBody>
      </p:sp>
      <p:pic>
        <p:nvPicPr>
          <p:cNvPr id="5" name="Content Placeholder 4"/>
          <p:cNvPicPr>
            <a:picLocks noGrp="1" noChangeAspect="1"/>
          </p:cNvPicPr>
          <p:nvPr>
            <p:ph sz="half" idx="1"/>
          </p:nvPr>
        </p:nvPicPr>
        <p:blipFill>
          <a:blip r:embed="rId2"/>
          <a:stretch>
            <a:fillRect/>
          </a:stretch>
        </p:blipFill>
        <p:spPr>
          <a:xfrm>
            <a:off x="325165" y="2006600"/>
            <a:ext cx="4351338" cy="4351338"/>
          </a:xfrm>
          <a:prstGeom prst="rect">
            <a:avLst/>
          </a:prstGeom>
        </p:spPr>
      </p:pic>
      <p:sp>
        <p:nvSpPr>
          <p:cNvPr id="4" name="Content Placeholder 3"/>
          <p:cNvSpPr>
            <a:spLocks noGrp="1"/>
          </p:cNvSpPr>
          <p:nvPr>
            <p:ph sz="half" idx="2"/>
          </p:nvPr>
        </p:nvSpPr>
        <p:spPr>
          <a:xfrm>
            <a:off x="4493623" y="2006600"/>
            <a:ext cx="7550331" cy="4351338"/>
          </a:xfrm>
        </p:spPr>
        <p:txBody>
          <a:bodyPr>
            <a:normAutofit fontScale="85000" lnSpcReduction="10000"/>
          </a:bodyPr>
          <a:lstStyle/>
          <a:p>
            <a:r>
              <a:rPr lang="en-US" dirty="0"/>
              <a:t>Our analysis show that this method may be used for ranking countries based on a generic micro-macro measure of resilience capacity to face a covariate and global shock such as COVID-19.</a:t>
            </a:r>
          </a:p>
          <a:p>
            <a:r>
              <a:rPr lang="en-US" dirty="0"/>
              <a:t>Incorporating health indicators in the traditional resilience measurement approach can better explain why some countries are more resilient than others.</a:t>
            </a:r>
          </a:p>
          <a:p>
            <a:r>
              <a:rPr lang="en-US" dirty="0"/>
              <a:t>The importance of having a resilient health system to feed into food security resilience cannot be denied. </a:t>
            </a:r>
          </a:p>
          <a:p>
            <a:r>
              <a:rPr lang="en-US" dirty="0"/>
              <a:t>The findings have strong policy implications, suggesting which countries have a weaker capacity to react and, consequently, are likely to pay the highest toll in terms of victims. </a:t>
            </a:r>
            <a:endParaRPr lang="en-GB" dirty="0"/>
          </a:p>
        </p:txBody>
      </p:sp>
    </p:spTree>
    <p:extLst>
      <p:ext uri="{BB962C8B-B14F-4D97-AF65-F5344CB8AC3E}">
        <p14:creationId xmlns:p14="http://schemas.microsoft.com/office/powerpoint/2010/main" val="3552477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with medium confidence">
            <a:extLst>
              <a:ext uri="{FF2B5EF4-FFF2-40B4-BE49-F238E27FC236}">
                <a16:creationId xmlns:a16="http://schemas.microsoft.com/office/drawing/2014/main" id="{8482CBAF-984E-E744-804D-5EEB86DF22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09600"/>
            <a:ext cx="11277600" cy="5638800"/>
          </a:xfrm>
          <a:prstGeom prst="rect">
            <a:avLst/>
          </a:prstGeom>
        </p:spPr>
      </p:pic>
    </p:spTree>
    <p:extLst>
      <p:ext uri="{BB962C8B-B14F-4D97-AF65-F5344CB8AC3E}">
        <p14:creationId xmlns:p14="http://schemas.microsoft.com/office/powerpoint/2010/main" val="2626165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EE9BA-BC55-4A48-89F1-70AB678F478E}"/>
              </a:ext>
            </a:extLst>
          </p:cNvPr>
          <p:cNvSpPr>
            <a:spLocks noGrp="1"/>
          </p:cNvSpPr>
          <p:nvPr>
            <p:ph type="ctrTitle"/>
          </p:nvPr>
        </p:nvSpPr>
        <p:spPr>
          <a:xfrm>
            <a:off x="977537" y="1140824"/>
            <a:ext cx="10363200" cy="3094710"/>
          </a:xfrm>
          <a:ln w="28575">
            <a:solidFill>
              <a:srgbClr val="FFC000"/>
            </a:solidFill>
          </a:ln>
        </p:spPr>
        <p:style>
          <a:lnRef idx="2">
            <a:schemeClr val="accent3"/>
          </a:lnRef>
          <a:fillRef idx="1">
            <a:schemeClr val="lt1"/>
          </a:fillRef>
          <a:effectRef idx="0">
            <a:schemeClr val="accent3"/>
          </a:effectRef>
          <a:fontRef idx="minor">
            <a:schemeClr val="dk1"/>
          </a:fontRef>
        </p:style>
        <p:txBody>
          <a:bodyPr>
            <a:normAutofit fontScale="90000"/>
          </a:bodyPr>
          <a:lstStyle/>
          <a:p>
            <a:r>
              <a:rPr lang="en-US" b="1" dirty="0">
                <a:solidFill>
                  <a:srgbClr val="6C905B"/>
                </a:solidFill>
              </a:rPr>
              <a:t>The Measurement of Resilience Capacities through the Integration of Macro-Level and Micro-Level Indicators 	</a:t>
            </a:r>
          </a:p>
        </p:txBody>
      </p:sp>
      <p:sp>
        <p:nvSpPr>
          <p:cNvPr id="3" name="Content Placeholder 2">
            <a:extLst>
              <a:ext uri="{FF2B5EF4-FFF2-40B4-BE49-F238E27FC236}">
                <a16:creationId xmlns:a16="http://schemas.microsoft.com/office/drawing/2014/main" id="{94051EEF-BD12-5849-803C-B6A3CB41EA97}"/>
              </a:ext>
            </a:extLst>
          </p:cNvPr>
          <p:cNvSpPr>
            <a:spLocks noGrp="1"/>
          </p:cNvSpPr>
          <p:nvPr>
            <p:ph type="subTitle" idx="1"/>
          </p:nvPr>
        </p:nvSpPr>
        <p:spPr>
          <a:xfrm>
            <a:off x="1500051" y="4505499"/>
            <a:ext cx="9281160" cy="1381495"/>
          </a:xfrm>
          <a:ln w="28575">
            <a:solidFill>
              <a:srgbClr val="6C905B"/>
            </a:solidFill>
          </a:ln>
        </p:spPr>
        <p:style>
          <a:lnRef idx="2">
            <a:schemeClr val="accent5"/>
          </a:lnRef>
          <a:fillRef idx="1">
            <a:schemeClr val="lt1"/>
          </a:fillRef>
          <a:effectRef idx="0">
            <a:schemeClr val="accent5"/>
          </a:effectRef>
          <a:fontRef idx="minor">
            <a:schemeClr val="dk1"/>
          </a:fontRef>
        </p:style>
        <p:txBody>
          <a:bodyPr>
            <a:normAutofit/>
          </a:bodyPr>
          <a:lstStyle/>
          <a:p>
            <a:endParaRPr lang="en-US" b="1" dirty="0">
              <a:solidFill>
                <a:srgbClr val="FFC000"/>
              </a:solidFill>
            </a:endParaRPr>
          </a:p>
          <a:p>
            <a:r>
              <a:rPr lang="en-US" b="1" dirty="0">
                <a:solidFill>
                  <a:srgbClr val="FFC000"/>
                </a:solidFill>
              </a:rPr>
              <a:t>Marco </a:t>
            </a:r>
            <a:r>
              <a:rPr lang="en-US" b="1" dirty="0" err="1">
                <a:solidFill>
                  <a:srgbClr val="FFC000"/>
                </a:solidFill>
              </a:rPr>
              <a:t>D’Errico</a:t>
            </a:r>
            <a:r>
              <a:rPr lang="en-US" b="1" dirty="0">
                <a:solidFill>
                  <a:srgbClr val="FFC000"/>
                </a:solidFill>
              </a:rPr>
              <a:t>, Ellestina Jumbe, and Mark Constas</a:t>
            </a:r>
          </a:p>
        </p:txBody>
      </p:sp>
    </p:spTree>
    <p:extLst>
      <p:ext uri="{BB962C8B-B14F-4D97-AF65-F5344CB8AC3E}">
        <p14:creationId xmlns:p14="http://schemas.microsoft.com/office/powerpoint/2010/main" val="2042809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63BE8-DB95-9B4B-940F-D1C23C8F775A}"/>
              </a:ext>
            </a:extLst>
          </p:cNvPr>
          <p:cNvSpPr>
            <a:spLocks noGrp="1"/>
          </p:cNvSpPr>
          <p:nvPr>
            <p:ph type="title"/>
          </p:nvPr>
        </p:nvSpPr>
        <p:spPr/>
        <p:txBody>
          <a:bodyPr/>
          <a:lstStyle/>
          <a:p>
            <a:pPr algn="ctr"/>
            <a:r>
              <a:rPr lang="en-US" b="1" dirty="0">
                <a:solidFill>
                  <a:srgbClr val="6C905B"/>
                </a:solidFill>
              </a:rPr>
              <a:t>Introduction</a:t>
            </a:r>
          </a:p>
        </p:txBody>
      </p:sp>
      <p:sp>
        <p:nvSpPr>
          <p:cNvPr id="3" name="Content Placeholder 2">
            <a:extLst>
              <a:ext uri="{FF2B5EF4-FFF2-40B4-BE49-F238E27FC236}">
                <a16:creationId xmlns:a16="http://schemas.microsoft.com/office/drawing/2014/main" id="{484D72F5-211F-D440-B510-B31D19553849}"/>
              </a:ext>
            </a:extLst>
          </p:cNvPr>
          <p:cNvSpPr>
            <a:spLocks noGrp="1"/>
          </p:cNvSpPr>
          <p:nvPr>
            <p:ph idx="1"/>
          </p:nvPr>
        </p:nvSpPr>
        <p:spPr/>
        <p:txBody>
          <a:bodyPr>
            <a:normAutofit fontScale="92500" lnSpcReduction="10000"/>
          </a:bodyPr>
          <a:lstStyle/>
          <a:p>
            <a:r>
              <a:rPr lang="en-US" b="1" dirty="0">
                <a:solidFill>
                  <a:srgbClr val="FFC000"/>
                </a:solidFill>
              </a:rPr>
              <a:t>Resilience measurement </a:t>
            </a:r>
            <a:r>
              <a:rPr lang="en-US" dirty="0"/>
              <a:t>can now be viewed as an established body of research with 15 years of empirical evidence.</a:t>
            </a:r>
          </a:p>
          <a:p>
            <a:r>
              <a:rPr lang="en-US" dirty="0"/>
              <a:t>main gap: how the traditional microscale resilience perspective can be applied at a macroscale that takes </a:t>
            </a:r>
            <a:r>
              <a:rPr lang="en-GB" dirty="0"/>
              <a:t>structural parameters into account.</a:t>
            </a:r>
          </a:p>
          <a:p>
            <a:r>
              <a:rPr lang="en-US" dirty="0"/>
              <a:t>Aim: to classify countries based on a metric that integrates household resilience and level of efficiency of the national health system.</a:t>
            </a:r>
          </a:p>
          <a:p>
            <a:r>
              <a:rPr lang="en-US" dirty="0"/>
              <a:t>Incorporating both micro and macro dynamics of food security into the same analytical framework further </a:t>
            </a:r>
            <a:r>
              <a:rPr lang="en-US" b="1" dirty="0">
                <a:solidFill>
                  <a:srgbClr val="FFC000"/>
                </a:solidFill>
              </a:rPr>
              <a:t>contextualizes</a:t>
            </a:r>
            <a:r>
              <a:rPr lang="en-US" dirty="0"/>
              <a:t> policies and grants a </a:t>
            </a:r>
            <a:r>
              <a:rPr lang="en-US" b="1" dirty="0">
                <a:solidFill>
                  <a:srgbClr val="FFC000"/>
                </a:solidFill>
              </a:rPr>
              <a:t>comprehensive approach.</a:t>
            </a:r>
          </a:p>
        </p:txBody>
      </p:sp>
    </p:spTree>
    <p:extLst>
      <p:ext uri="{BB962C8B-B14F-4D97-AF65-F5344CB8AC3E}">
        <p14:creationId xmlns:p14="http://schemas.microsoft.com/office/powerpoint/2010/main" val="42708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6C905B"/>
                </a:solidFill>
              </a:rPr>
              <a:t>COVID-19 and the food security context</a:t>
            </a:r>
          </a:p>
        </p:txBody>
      </p:sp>
      <p:sp>
        <p:nvSpPr>
          <p:cNvPr id="3" name="Content Placeholder 2"/>
          <p:cNvSpPr>
            <a:spLocks noGrp="1"/>
          </p:cNvSpPr>
          <p:nvPr>
            <p:ph idx="1"/>
          </p:nvPr>
        </p:nvSpPr>
        <p:spPr/>
        <p:txBody>
          <a:bodyPr>
            <a:normAutofit/>
          </a:bodyPr>
          <a:lstStyle/>
          <a:p>
            <a:pPr lvl="0"/>
            <a:r>
              <a:rPr lang="en-US" sz="2600" dirty="0"/>
              <a:t>The pandemic has stressed national healthcare systems worldwide.</a:t>
            </a:r>
          </a:p>
          <a:p>
            <a:r>
              <a:rPr lang="en-US" sz="2600" dirty="0"/>
              <a:t>Many countries seem to face a trade-off between containing the spread and cushioning the food security </a:t>
            </a:r>
            <a:r>
              <a:rPr lang="en-GB" sz="2600" dirty="0"/>
              <a:t>crisis.</a:t>
            </a:r>
          </a:p>
          <a:p>
            <a:r>
              <a:rPr lang="en-US" sz="2600" dirty="0"/>
              <a:t>Many studies report that the health shock had some devastating impacts on the global food supply and production rate.</a:t>
            </a:r>
          </a:p>
        </p:txBody>
      </p:sp>
    </p:spTree>
    <p:extLst>
      <p:ext uri="{BB962C8B-B14F-4D97-AF65-F5344CB8AC3E}">
        <p14:creationId xmlns:p14="http://schemas.microsoft.com/office/powerpoint/2010/main" val="586006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6C905B"/>
                </a:solidFill>
              </a:rPr>
              <a:t>Resilience Index Measurement and Analysis (RIMA)</a:t>
            </a:r>
          </a:p>
        </p:txBody>
      </p:sp>
      <p:sp>
        <p:nvSpPr>
          <p:cNvPr id="3" name="Content Placeholder 2"/>
          <p:cNvSpPr>
            <a:spLocks noGrp="1"/>
          </p:cNvSpPr>
          <p:nvPr>
            <p:ph idx="1"/>
          </p:nvPr>
        </p:nvSpPr>
        <p:spPr/>
        <p:txBody>
          <a:bodyPr>
            <a:normAutofit/>
          </a:bodyPr>
          <a:lstStyle/>
          <a:p>
            <a:r>
              <a:rPr lang="en-GB" sz="2600" dirty="0"/>
              <a:t>RIMA is employed to </a:t>
            </a:r>
            <a:r>
              <a:rPr lang="en-US" sz="2600" dirty="0"/>
              <a:t>estimate RCI, which is a measure of household resilience capacity. </a:t>
            </a:r>
          </a:p>
          <a:p>
            <a:r>
              <a:rPr lang="en-US" sz="2600" dirty="0"/>
              <a:t>Pillars: access to basic services (ABS), adaptive capacity (AC), assets (AST), and social safety nets (SSN) as well as a (FS) food security indicator.</a:t>
            </a:r>
          </a:p>
          <a:p>
            <a:r>
              <a:rPr lang="en-US" sz="2600" dirty="0"/>
              <a:t>RIMA is a well-established and widely used resilience index focusing </a:t>
            </a:r>
            <a:r>
              <a:rPr lang="en-GB" sz="2600" dirty="0"/>
              <a:t>primarily on household-level variables.</a:t>
            </a:r>
          </a:p>
          <a:p>
            <a:r>
              <a:rPr lang="en-US" sz="2600" dirty="0"/>
              <a:t>This methodology does not, however, include any indicators related to health systems.</a:t>
            </a:r>
          </a:p>
          <a:p>
            <a:pPr marL="0" indent="0">
              <a:buNone/>
            </a:pPr>
            <a:endParaRPr lang="en-US" sz="2600" dirty="0"/>
          </a:p>
        </p:txBody>
      </p:sp>
    </p:spTree>
    <p:extLst>
      <p:ext uri="{BB962C8B-B14F-4D97-AF65-F5344CB8AC3E}">
        <p14:creationId xmlns:p14="http://schemas.microsoft.com/office/powerpoint/2010/main" val="1154792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6C905B"/>
                </a:solidFill>
              </a:rPr>
              <a:t>Health Systems Capacity Index (HSCI)</a:t>
            </a:r>
          </a:p>
        </p:txBody>
      </p:sp>
      <p:sp>
        <p:nvSpPr>
          <p:cNvPr id="12" name="Content Placeholder 2"/>
          <p:cNvSpPr txBox="1">
            <a:spLocks/>
          </p:cNvSpPr>
          <p:nvPr/>
        </p:nvSpPr>
        <p:spPr>
          <a:xfrm>
            <a:off x="838200" y="1959650"/>
            <a:ext cx="10515600" cy="3978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6">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6">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6">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6">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6">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Motive: What basic infrastructure is required for a country to respond to a health shock of the scale of COVID-19?</a:t>
            </a:r>
          </a:p>
          <a:p>
            <a:pPr marL="0" indent="0">
              <a:buNone/>
            </a:pPr>
            <a:endParaRPr lang="en-GB" sz="2600" dirty="0"/>
          </a:p>
          <a:p>
            <a:endParaRPr lang="en-US" sz="2600" dirty="0"/>
          </a:p>
        </p:txBody>
      </p:sp>
      <p:grpSp>
        <p:nvGrpSpPr>
          <p:cNvPr id="13" name="Group 12"/>
          <p:cNvGrpSpPr/>
          <p:nvPr/>
        </p:nvGrpSpPr>
        <p:grpSpPr>
          <a:xfrm>
            <a:off x="2159727" y="2821576"/>
            <a:ext cx="7325370" cy="3383729"/>
            <a:chOff x="0" y="0"/>
            <a:chExt cx="6748749" cy="2938124"/>
          </a:xfrm>
        </p:grpSpPr>
        <p:grpSp>
          <p:nvGrpSpPr>
            <p:cNvPr id="14" name="Group 13"/>
            <p:cNvGrpSpPr/>
            <p:nvPr/>
          </p:nvGrpSpPr>
          <p:grpSpPr>
            <a:xfrm>
              <a:off x="14850" y="0"/>
              <a:ext cx="6733899" cy="2931033"/>
              <a:chOff x="63506" y="0"/>
              <a:chExt cx="6737344" cy="2934335"/>
            </a:xfrm>
          </p:grpSpPr>
          <p:grpSp>
            <p:nvGrpSpPr>
              <p:cNvPr id="16" name="Group 15"/>
              <p:cNvGrpSpPr/>
              <p:nvPr/>
            </p:nvGrpSpPr>
            <p:grpSpPr>
              <a:xfrm>
                <a:off x="63506" y="0"/>
                <a:ext cx="6737344" cy="2934335"/>
                <a:chOff x="12029" y="0"/>
                <a:chExt cx="6740791" cy="2937707"/>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8253" y="375387"/>
                  <a:ext cx="3214567" cy="2562320"/>
                </a:xfrm>
                <a:prstGeom prst="rect">
                  <a:avLst/>
                </a:prstGeom>
                <a:noFill/>
                <a:ln>
                  <a:noFill/>
                </a:ln>
              </p:spPr>
            </p:pic>
            <p:sp>
              <p:nvSpPr>
                <p:cNvPr id="18" name="Text Box 23"/>
                <p:cNvSpPr txBox="1"/>
                <p:nvPr/>
              </p:nvSpPr>
              <p:spPr>
                <a:xfrm>
                  <a:off x="12029" y="0"/>
                  <a:ext cx="6623263" cy="298157"/>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lgn="ctr">
                    <a:lnSpc>
                      <a:spcPct val="107000"/>
                    </a:lnSpc>
                    <a:spcBef>
                      <a:spcPts val="0"/>
                    </a:spcBef>
                    <a:spcAft>
                      <a:spcPts val="1000"/>
                    </a:spcAft>
                  </a:pPr>
                  <a:r>
                    <a:rPr lang="en-US" sz="1100" i="1" u="sng">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Figure X.</a:t>
                  </a:r>
                  <a:r>
                    <a:rPr lang="en-US" sz="1100" i="1">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1—HSCI per country and structure matrix</a:t>
                  </a:r>
                  <a:endParaRPr lang="en-US" sz="9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1934"/>
              <a:ext cx="3484245" cy="2536190"/>
            </a:xfrm>
            <a:prstGeom prst="rect">
              <a:avLst/>
            </a:prstGeom>
            <a:noFill/>
            <a:ln>
              <a:noFill/>
            </a:ln>
          </p:spPr>
        </p:pic>
      </p:grpSp>
    </p:spTree>
    <p:extLst>
      <p:ext uri="{BB962C8B-B14F-4D97-AF65-F5344CB8AC3E}">
        <p14:creationId xmlns:p14="http://schemas.microsoft.com/office/powerpoint/2010/main" val="1764168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6C905B"/>
                </a:solidFill>
              </a:rPr>
              <a:t>Health and Resilience Mapping </a:t>
            </a:r>
          </a:p>
        </p:txBody>
      </p:sp>
      <p:sp>
        <p:nvSpPr>
          <p:cNvPr id="3" name="Content Placeholder 2"/>
          <p:cNvSpPr>
            <a:spLocks noGrp="1"/>
          </p:cNvSpPr>
          <p:nvPr>
            <p:ph idx="1"/>
          </p:nvPr>
        </p:nvSpPr>
        <p:spPr>
          <a:xfrm>
            <a:off x="6041247" y="2097889"/>
            <a:ext cx="5645656" cy="3978800"/>
          </a:xfrm>
        </p:spPr>
        <p:txBody>
          <a:bodyPr>
            <a:normAutofit/>
          </a:bodyPr>
          <a:lstStyle/>
          <a:p>
            <a:r>
              <a:rPr lang="en-US" sz="2600" dirty="0"/>
              <a:t>The mapping is done by employing </a:t>
            </a:r>
            <a:r>
              <a:rPr lang="en-US" sz="2600" i="1" dirty="0"/>
              <a:t>k</a:t>
            </a:r>
            <a:r>
              <a:rPr lang="en-US" sz="2600" dirty="0"/>
              <a:t>-means cluster analysis.</a:t>
            </a:r>
          </a:p>
          <a:p>
            <a:r>
              <a:rPr lang="en-US" sz="2600" dirty="0"/>
              <a:t>This is done where partitioning of </a:t>
            </a:r>
            <a:r>
              <a:rPr lang="en-US" sz="2600" i="1" dirty="0"/>
              <a:t>n</a:t>
            </a:r>
            <a:r>
              <a:rPr lang="en-US" sz="2600" dirty="0"/>
              <a:t> observations is clustered into </a:t>
            </a:r>
            <a:r>
              <a:rPr lang="en-US" sz="2600" i="1" dirty="0"/>
              <a:t>k</a:t>
            </a:r>
            <a:r>
              <a:rPr lang="en-US" sz="2600" dirty="0"/>
              <a:t>-clusters. </a:t>
            </a:r>
          </a:p>
        </p:txBody>
      </p:sp>
      <p:graphicFrame>
        <p:nvGraphicFramePr>
          <p:cNvPr id="5" name="Table 4"/>
          <p:cNvGraphicFramePr>
            <a:graphicFrameLocks noGrp="1"/>
          </p:cNvGraphicFramePr>
          <p:nvPr>
            <p:extLst>
              <p:ext uri="{D42A27DB-BD31-4B8C-83A1-F6EECF244321}">
                <p14:modId xmlns:p14="http://schemas.microsoft.com/office/powerpoint/2010/main" val="1311211057"/>
              </p:ext>
            </p:extLst>
          </p:nvPr>
        </p:nvGraphicFramePr>
        <p:xfrm>
          <a:off x="838200" y="2097889"/>
          <a:ext cx="5203047" cy="3632350"/>
        </p:xfrm>
        <a:graphic>
          <a:graphicData uri="http://schemas.openxmlformats.org/drawingml/2006/table">
            <a:tbl>
              <a:tblPr firstRow="1" firstCol="1" bandRow="1">
                <a:tableStyleId>{5C22544A-7EE6-4342-B048-85BDC9FD1C3A}</a:tableStyleId>
              </a:tblPr>
              <a:tblGrid>
                <a:gridCol w="881828">
                  <a:extLst>
                    <a:ext uri="{9D8B030D-6E8A-4147-A177-3AD203B41FA5}">
                      <a16:colId xmlns:a16="http://schemas.microsoft.com/office/drawing/2014/main" val="3126153722"/>
                    </a:ext>
                  </a:extLst>
                </a:gridCol>
                <a:gridCol w="1005558">
                  <a:extLst>
                    <a:ext uri="{9D8B030D-6E8A-4147-A177-3AD203B41FA5}">
                      <a16:colId xmlns:a16="http://schemas.microsoft.com/office/drawing/2014/main" val="1699489266"/>
                    </a:ext>
                  </a:extLst>
                </a:gridCol>
                <a:gridCol w="1713737">
                  <a:extLst>
                    <a:ext uri="{9D8B030D-6E8A-4147-A177-3AD203B41FA5}">
                      <a16:colId xmlns:a16="http://schemas.microsoft.com/office/drawing/2014/main" val="940111671"/>
                    </a:ext>
                  </a:extLst>
                </a:gridCol>
                <a:gridCol w="1601924">
                  <a:extLst>
                    <a:ext uri="{9D8B030D-6E8A-4147-A177-3AD203B41FA5}">
                      <a16:colId xmlns:a16="http://schemas.microsoft.com/office/drawing/2014/main" val="3709831905"/>
                    </a:ext>
                  </a:extLst>
                </a:gridCol>
              </a:tblGrid>
              <a:tr h="560397">
                <a:tc rowSpan="2" gridSpan="2">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rowSpan="2" hMerge="1">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gridSpan="2">
                  <a:txBody>
                    <a:bodyPr/>
                    <a:lstStyle/>
                    <a:p>
                      <a:pPr marL="0" marR="0" algn="l">
                        <a:lnSpc>
                          <a:spcPct val="107000"/>
                        </a:lnSpc>
                        <a:spcBef>
                          <a:spcPts val="0"/>
                        </a:spcBef>
                        <a:spcAft>
                          <a:spcPts val="0"/>
                        </a:spcAft>
                      </a:pPr>
                      <a:r>
                        <a:rPr lang="en-US" sz="1100" dirty="0">
                          <a:effectLst/>
                        </a:rPr>
                        <a:t>                              </a:t>
                      </a:r>
                    </a:p>
                    <a:p>
                      <a:pPr marL="0" marR="0" algn="l">
                        <a:lnSpc>
                          <a:spcPct val="107000"/>
                        </a:lnSpc>
                        <a:spcBef>
                          <a:spcPts val="0"/>
                        </a:spcBef>
                        <a:spcAft>
                          <a:spcPts val="0"/>
                        </a:spcAft>
                      </a:pPr>
                      <a:r>
                        <a:rPr lang="en-US" sz="1600" dirty="0">
                          <a:effectLst/>
                        </a:rPr>
                        <a:t>                     HSCI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hMerge="1">
                  <a:txBody>
                    <a:bodyPr/>
                    <a:lstStyle/>
                    <a:p>
                      <a:endParaRPr lang="en-GB"/>
                    </a:p>
                  </a:txBody>
                  <a:tcPr/>
                </a:tc>
                <a:extLst>
                  <a:ext uri="{0D108BD9-81ED-4DB2-BD59-A6C34878D82A}">
                    <a16:rowId xmlns:a16="http://schemas.microsoft.com/office/drawing/2014/main" val="2347522373"/>
                  </a:ext>
                </a:extLst>
              </a:tr>
              <a:tr h="682171">
                <a:tc gridSpan="2" vMerge="1">
                  <a:txBody>
                    <a:bodyPr/>
                    <a:lstStyle/>
                    <a:p>
                      <a:pPr marL="0" marR="0" algn="l">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hMerge="1" vMerge="1">
                  <a:txBody>
                    <a:bodyPr/>
                    <a:lstStyle/>
                    <a:p>
                      <a:pPr marL="0" marR="0" algn="l">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ctr">
                        <a:lnSpc>
                          <a:spcPct val="107000"/>
                        </a:lnSpc>
                        <a:spcBef>
                          <a:spcPts val="0"/>
                        </a:spcBef>
                        <a:spcAft>
                          <a:spcPts val="0"/>
                        </a:spcAft>
                      </a:pPr>
                      <a:r>
                        <a:rPr lang="en-US" sz="1600" dirty="0">
                          <a:effectLst/>
                        </a:rPr>
                        <a:t>             </a:t>
                      </a:r>
                      <a:endParaRPr lang="en-US" sz="1100" dirty="0">
                        <a:effectLst/>
                      </a:endParaRPr>
                    </a:p>
                    <a:p>
                      <a:pPr marL="0" marR="0" algn="ctr">
                        <a:lnSpc>
                          <a:spcPct val="107000"/>
                        </a:lnSpc>
                        <a:spcBef>
                          <a:spcPts val="0"/>
                        </a:spcBef>
                        <a:spcAft>
                          <a:spcPts val="0"/>
                        </a:spcAft>
                      </a:pPr>
                      <a:r>
                        <a:rPr lang="en-US" sz="1600" dirty="0">
                          <a:effectLst/>
                        </a:rPr>
                        <a:t>      High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        </a:t>
                      </a:r>
                      <a:endParaRPr lang="en-US" sz="1100" dirty="0">
                        <a:effectLst/>
                      </a:endParaRPr>
                    </a:p>
                    <a:p>
                      <a:pPr marL="0" marR="0" algn="ctr">
                        <a:lnSpc>
                          <a:spcPct val="107000"/>
                        </a:lnSpc>
                        <a:spcBef>
                          <a:spcPts val="0"/>
                        </a:spcBef>
                        <a:spcAft>
                          <a:spcPts val="0"/>
                        </a:spcAft>
                      </a:pPr>
                      <a:r>
                        <a:rPr lang="en-US" sz="1600" dirty="0">
                          <a:effectLst/>
                        </a:rPr>
                        <a:t>    Low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7536481"/>
                  </a:ext>
                </a:extLst>
              </a:tr>
              <a:tr h="1285481">
                <a:tc rowSpan="2">
                  <a:txBody>
                    <a:bodyPr/>
                    <a:lstStyle/>
                    <a:p>
                      <a:pPr marL="0" marR="0" algn="l">
                        <a:lnSpc>
                          <a:spcPct val="107000"/>
                        </a:lnSpc>
                        <a:spcBef>
                          <a:spcPts val="0"/>
                        </a:spcBef>
                        <a:spcAft>
                          <a:spcPts val="0"/>
                        </a:spcAft>
                      </a:pPr>
                      <a:r>
                        <a:rPr lang="en-US" sz="1100" dirty="0">
                          <a:effectLst/>
                        </a:rPr>
                        <a:t> </a:t>
                      </a:r>
                    </a:p>
                    <a:p>
                      <a:pPr marL="0" marR="0" algn="l">
                        <a:lnSpc>
                          <a:spcPct val="107000"/>
                        </a:lnSpc>
                        <a:spcBef>
                          <a:spcPts val="0"/>
                        </a:spcBef>
                        <a:spcAft>
                          <a:spcPts val="0"/>
                        </a:spcAft>
                      </a:pPr>
                      <a:r>
                        <a:rPr lang="en-US" sz="1100" dirty="0">
                          <a:effectLst/>
                        </a:rPr>
                        <a:t> </a:t>
                      </a:r>
                    </a:p>
                    <a:p>
                      <a:pPr marL="0" marR="0" algn="l">
                        <a:lnSpc>
                          <a:spcPct val="107000"/>
                        </a:lnSpc>
                        <a:spcBef>
                          <a:spcPts val="0"/>
                        </a:spcBef>
                        <a:spcAft>
                          <a:spcPts val="0"/>
                        </a:spcAft>
                      </a:pPr>
                      <a:r>
                        <a:rPr lang="en-US" sz="1100" dirty="0">
                          <a:effectLst/>
                        </a:rPr>
                        <a:t> </a:t>
                      </a:r>
                    </a:p>
                    <a:p>
                      <a:pPr marL="0" marR="0" algn="l">
                        <a:lnSpc>
                          <a:spcPct val="107000"/>
                        </a:lnSpc>
                        <a:spcBef>
                          <a:spcPts val="0"/>
                        </a:spcBef>
                        <a:spcAft>
                          <a:spcPts val="0"/>
                        </a:spcAft>
                      </a:pPr>
                      <a:r>
                        <a:rPr lang="en-US" sz="1600" dirty="0">
                          <a:effectLst/>
                        </a:rPr>
                        <a:t>RCI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gn="l">
                        <a:lnSpc>
                          <a:spcPct val="107000"/>
                        </a:lnSpc>
                        <a:spcBef>
                          <a:spcPts val="0"/>
                        </a:spcBef>
                        <a:spcAft>
                          <a:spcPts val="0"/>
                        </a:spcAft>
                      </a:pPr>
                      <a:r>
                        <a:rPr lang="en-US" sz="1600">
                          <a:effectLst/>
                        </a:rPr>
                        <a:t>               </a:t>
                      </a:r>
                      <a:endParaRPr lang="en-US" sz="1100">
                        <a:effectLst/>
                      </a:endParaRPr>
                    </a:p>
                    <a:p>
                      <a:pPr marL="0" marR="0" algn="l">
                        <a:lnSpc>
                          <a:spcPct val="107000"/>
                        </a:lnSpc>
                        <a:spcBef>
                          <a:spcPts val="0"/>
                        </a:spcBef>
                        <a:spcAft>
                          <a:spcPts val="0"/>
                        </a:spcAft>
                      </a:pPr>
                      <a:r>
                        <a:rPr lang="en-US" sz="1600">
                          <a:effectLst/>
                        </a:rPr>
                        <a:t>         High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b="1" dirty="0">
                          <a:effectLst/>
                        </a:rPr>
                        <a:t>Low-risk </a:t>
                      </a:r>
                      <a:endParaRPr lang="en-US" sz="1800" b="1" dirty="0">
                        <a:effectLst/>
                      </a:endParaRPr>
                    </a:p>
                    <a:p>
                      <a:pPr marL="0" marR="0" algn="ctr">
                        <a:lnSpc>
                          <a:spcPct val="107000"/>
                        </a:lnSpc>
                        <a:spcBef>
                          <a:spcPts val="0"/>
                        </a:spcBef>
                        <a:spcAft>
                          <a:spcPts val="0"/>
                        </a:spcAft>
                      </a:pPr>
                      <a:r>
                        <a:rPr lang="en-US" sz="2000" b="1" dirty="0">
                          <a:effectLst/>
                        </a:rPr>
                        <a:t>capacity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b="1" dirty="0">
                          <a:effectLst/>
                        </a:rPr>
                        <a:t>Moderate-risk capacity</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9695050"/>
                  </a:ext>
                </a:extLst>
              </a:tr>
              <a:tr h="1104301">
                <a:tc vMerge="1">
                  <a:txBody>
                    <a:bodyPr/>
                    <a:lstStyle/>
                    <a:p>
                      <a:endParaRPr lang="en-GB"/>
                    </a:p>
                  </a:txBody>
                  <a:tcPr/>
                </a:tc>
                <a:tc>
                  <a:txBody>
                    <a:bodyPr/>
                    <a:lstStyle/>
                    <a:p>
                      <a:pPr marL="0" marR="0" algn="l">
                        <a:lnSpc>
                          <a:spcPct val="107000"/>
                        </a:lnSpc>
                        <a:spcBef>
                          <a:spcPts val="0"/>
                        </a:spcBef>
                        <a:spcAft>
                          <a:spcPts val="0"/>
                        </a:spcAft>
                      </a:pPr>
                      <a:r>
                        <a:rPr lang="en-US" sz="1600">
                          <a:effectLst/>
                        </a:rPr>
                        <a:t>           Low</a:t>
                      </a:r>
                      <a:endParaRPr lang="en-US" sz="1100">
                        <a:effectLst/>
                      </a:endParaRPr>
                    </a:p>
                    <a:p>
                      <a:pPr marL="0" marR="0" algn="l">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b="1" dirty="0">
                          <a:effectLst/>
                        </a:rPr>
                        <a:t>Moderate-risk</a:t>
                      </a:r>
                      <a:endParaRPr lang="en-US" sz="1800" b="1" dirty="0">
                        <a:effectLst/>
                      </a:endParaRPr>
                    </a:p>
                    <a:p>
                      <a:pPr marL="0" marR="0" algn="ctr">
                        <a:lnSpc>
                          <a:spcPct val="107000"/>
                        </a:lnSpc>
                        <a:spcBef>
                          <a:spcPts val="0"/>
                        </a:spcBef>
                        <a:spcAft>
                          <a:spcPts val="0"/>
                        </a:spcAft>
                      </a:pPr>
                      <a:r>
                        <a:rPr lang="en-US" sz="2000" b="1" dirty="0">
                          <a:effectLst/>
                        </a:rPr>
                        <a:t>capacity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b="1" dirty="0">
                          <a:effectLst/>
                        </a:rPr>
                        <a:t>High-risk </a:t>
                      </a:r>
                      <a:endParaRPr lang="en-US" sz="1800" b="1" dirty="0">
                        <a:effectLst/>
                      </a:endParaRPr>
                    </a:p>
                    <a:p>
                      <a:pPr marL="0" marR="0" algn="ctr">
                        <a:lnSpc>
                          <a:spcPct val="107000"/>
                        </a:lnSpc>
                        <a:spcBef>
                          <a:spcPts val="0"/>
                        </a:spcBef>
                        <a:spcAft>
                          <a:spcPts val="0"/>
                        </a:spcAft>
                      </a:pPr>
                      <a:r>
                        <a:rPr lang="en-US" sz="2000" b="1" dirty="0">
                          <a:effectLst/>
                        </a:rPr>
                        <a:t>capacity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5138534"/>
                  </a:ext>
                </a:extLst>
              </a:tr>
            </a:tbl>
          </a:graphicData>
        </a:graphic>
      </p:graphicFrame>
    </p:spTree>
    <p:extLst>
      <p:ext uri="{BB962C8B-B14F-4D97-AF65-F5344CB8AC3E}">
        <p14:creationId xmlns:p14="http://schemas.microsoft.com/office/powerpoint/2010/main" val="3508809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6C905B"/>
                </a:solidFill>
              </a:rPr>
              <a:t>Identification Strategy</a:t>
            </a:r>
          </a:p>
        </p:txBody>
      </p:sp>
      <p:sp>
        <p:nvSpPr>
          <p:cNvPr id="3" name="Content Placeholder 2"/>
          <p:cNvSpPr>
            <a:spLocks noGrp="1"/>
          </p:cNvSpPr>
          <p:nvPr>
            <p:ph idx="1"/>
          </p:nvPr>
        </p:nvSpPr>
        <p:spPr>
          <a:xfrm>
            <a:off x="838200" y="2004895"/>
            <a:ext cx="10515600" cy="3978800"/>
          </a:xfrm>
        </p:spPr>
        <p:txBody>
          <a:bodyPr>
            <a:normAutofit fontScale="92500"/>
          </a:bodyPr>
          <a:lstStyle/>
          <a:p>
            <a:pPr marL="0" lvl="0" indent="0">
              <a:buNone/>
            </a:pPr>
            <a:r>
              <a:rPr lang="en-US" dirty="0"/>
              <a:t>We estimate food security and resilience using the following model: </a:t>
            </a:r>
          </a:p>
          <a:p>
            <a:pPr marL="0" lvl="0" indent="0">
              <a:buNone/>
            </a:pPr>
            <a:r>
              <a:rPr lang="en-US" dirty="0"/>
              <a:t>                                                     γ = Xβ,</a:t>
            </a:r>
          </a:p>
          <a:p>
            <a:pPr lvl="0"/>
            <a:endParaRPr lang="en-US" dirty="0"/>
          </a:p>
          <a:p>
            <a:pPr marL="0" lvl="0" indent="0">
              <a:buNone/>
            </a:pPr>
            <a:r>
              <a:rPr lang="en-US" dirty="0"/>
              <a:t>Where:  γ = IPC to measure food insecurity and RCI to measure the ability of households to bounce back from a shock or a stressor. </a:t>
            </a:r>
          </a:p>
          <a:p>
            <a:pPr marL="0" lvl="0" indent="0">
              <a:buNone/>
            </a:pPr>
            <a:r>
              <a:rPr lang="en-US" dirty="0"/>
              <a:t>X is the design matrix, and β is a vector of parameters of resilience (ABS, AC, AST, and SSN; HSCI; Conflict; and EVI) as well as other control indicators. </a:t>
            </a:r>
          </a:p>
        </p:txBody>
      </p:sp>
    </p:spTree>
    <p:extLst>
      <p:ext uri="{BB962C8B-B14F-4D97-AF65-F5344CB8AC3E}">
        <p14:creationId xmlns:p14="http://schemas.microsoft.com/office/powerpoint/2010/main" val="4259188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5566" y="836091"/>
            <a:ext cx="4936361" cy="1325563"/>
          </a:xfrm>
        </p:spPr>
        <p:txBody>
          <a:bodyPr/>
          <a:lstStyle/>
          <a:p>
            <a:r>
              <a:rPr lang="en-US" b="1" dirty="0">
                <a:solidFill>
                  <a:srgbClr val="6C905B"/>
                </a:solidFill>
              </a:rPr>
              <a:t>Empirical results</a:t>
            </a:r>
          </a:p>
        </p:txBody>
      </p:sp>
      <p:pic>
        <p:nvPicPr>
          <p:cNvPr id="5" name="Content Placeholder 4"/>
          <p:cNvPicPr>
            <a:picLocks noGrp="1" noChangeAspect="1"/>
          </p:cNvPicPr>
          <p:nvPr>
            <p:ph idx="1"/>
          </p:nvPr>
        </p:nvPicPr>
        <p:blipFill>
          <a:blip r:embed="rId2"/>
          <a:stretch>
            <a:fillRect/>
          </a:stretch>
        </p:blipFill>
        <p:spPr>
          <a:xfrm>
            <a:off x="531223" y="539406"/>
            <a:ext cx="7002167" cy="647099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23118279"/>
              </p:ext>
            </p:extLst>
          </p:nvPr>
        </p:nvGraphicFramePr>
        <p:xfrm>
          <a:off x="6975566" y="2161654"/>
          <a:ext cx="4876800" cy="3816033"/>
        </p:xfrm>
        <a:graphic>
          <a:graphicData uri="http://schemas.openxmlformats.org/drawingml/2006/table">
            <a:tbl>
              <a:tblPr firstRow="1" firstCol="1" bandRow="1">
                <a:tableStyleId>{5C22544A-7EE6-4342-B048-85BDC9FD1C3A}</a:tableStyleId>
              </a:tblPr>
              <a:tblGrid>
                <a:gridCol w="689877">
                  <a:extLst>
                    <a:ext uri="{9D8B030D-6E8A-4147-A177-3AD203B41FA5}">
                      <a16:colId xmlns:a16="http://schemas.microsoft.com/office/drawing/2014/main" val="1115264560"/>
                    </a:ext>
                  </a:extLst>
                </a:gridCol>
                <a:gridCol w="1073637">
                  <a:extLst>
                    <a:ext uri="{9D8B030D-6E8A-4147-A177-3AD203B41FA5}">
                      <a16:colId xmlns:a16="http://schemas.microsoft.com/office/drawing/2014/main" val="460866987"/>
                    </a:ext>
                  </a:extLst>
                </a:gridCol>
                <a:gridCol w="1387890">
                  <a:extLst>
                    <a:ext uri="{9D8B030D-6E8A-4147-A177-3AD203B41FA5}">
                      <a16:colId xmlns:a16="http://schemas.microsoft.com/office/drawing/2014/main" val="2060336644"/>
                    </a:ext>
                  </a:extLst>
                </a:gridCol>
                <a:gridCol w="1725396">
                  <a:extLst>
                    <a:ext uri="{9D8B030D-6E8A-4147-A177-3AD203B41FA5}">
                      <a16:colId xmlns:a16="http://schemas.microsoft.com/office/drawing/2014/main" val="1973622352"/>
                    </a:ext>
                  </a:extLst>
                </a:gridCol>
              </a:tblGrid>
              <a:tr h="346546">
                <a:tc rowSpan="2" gridSpan="2">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1600" dirty="0">
                          <a:effectLst/>
                        </a:rPr>
                        <a:t> HSCI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1259966839"/>
                  </a:ext>
                </a:extLst>
              </a:tr>
              <a:tr h="0">
                <a:tc gridSpan="2" vMerge="1">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v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    High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     Low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5386884"/>
                  </a:ext>
                </a:extLst>
              </a:tr>
              <a:tr h="1411631">
                <a:tc rowSpan="2">
                  <a:txBody>
                    <a:bodyPr/>
                    <a:lstStyle/>
                    <a:p>
                      <a:pPr marL="0" marR="0">
                        <a:lnSpc>
                          <a:spcPct val="107000"/>
                        </a:lnSpc>
                        <a:spcBef>
                          <a:spcPts val="0"/>
                        </a:spcBef>
                        <a:spcAft>
                          <a:spcPts val="0"/>
                        </a:spcAft>
                      </a:pPr>
                      <a:r>
                        <a:rPr lang="en-US" sz="1100" dirty="0">
                          <a:effectLst/>
                        </a:rPr>
                        <a:t> </a:t>
                      </a:r>
                    </a:p>
                    <a:p>
                      <a:pPr marL="0" marR="0">
                        <a:lnSpc>
                          <a:spcPct val="107000"/>
                        </a:lnSpc>
                        <a:spcBef>
                          <a:spcPts val="0"/>
                        </a:spcBef>
                        <a:spcAft>
                          <a:spcPts val="0"/>
                        </a:spcAft>
                      </a:pPr>
                      <a:r>
                        <a:rPr lang="en-US" sz="1100" dirty="0">
                          <a:effectLst/>
                        </a:rPr>
                        <a:t> </a:t>
                      </a:r>
                    </a:p>
                    <a:p>
                      <a:pPr marL="0" marR="0">
                        <a:lnSpc>
                          <a:spcPct val="107000"/>
                        </a:lnSpc>
                        <a:spcBef>
                          <a:spcPts val="0"/>
                        </a:spcBef>
                        <a:spcAft>
                          <a:spcPts val="0"/>
                        </a:spcAft>
                      </a:pPr>
                      <a:r>
                        <a:rPr lang="en-US" sz="1100" dirty="0">
                          <a:effectLst/>
                        </a:rPr>
                        <a:t> </a:t>
                      </a:r>
                    </a:p>
                    <a:p>
                      <a:pPr marL="0" marR="0">
                        <a:lnSpc>
                          <a:spcPct val="107000"/>
                        </a:lnSpc>
                        <a:spcBef>
                          <a:spcPts val="0"/>
                        </a:spcBef>
                        <a:spcAft>
                          <a:spcPts val="0"/>
                        </a:spcAft>
                      </a:pPr>
                      <a:r>
                        <a:rPr lang="en-US" sz="1100" dirty="0">
                          <a:effectLst/>
                        </a:rPr>
                        <a:t> </a:t>
                      </a:r>
                    </a:p>
                    <a:p>
                      <a:pPr marL="0" marR="0">
                        <a:lnSpc>
                          <a:spcPct val="107000"/>
                        </a:lnSpc>
                        <a:spcBef>
                          <a:spcPts val="0"/>
                        </a:spcBef>
                        <a:spcAft>
                          <a:spcPts val="0"/>
                        </a:spcAft>
                      </a:pPr>
                      <a:r>
                        <a:rPr lang="en-US" sz="1100" dirty="0">
                          <a:effectLst/>
                        </a:rPr>
                        <a:t> </a:t>
                      </a:r>
                    </a:p>
                    <a:p>
                      <a:pPr marL="0" marR="0">
                        <a:lnSpc>
                          <a:spcPct val="107000"/>
                        </a:lnSpc>
                        <a:spcBef>
                          <a:spcPts val="0"/>
                        </a:spcBef>
                        <a:spcAft>
                          <a:spcPts val="0"/>
                        </a:spcAft>
                      </a:pPr>
                      <a:r>
                        <a:rPr lang="en-US" sz="1100" dirty="0">
                          <a:effectLst/>
                        </a:rPr>
                        <a:t> </a:t>
                      </a:r>
                    </a:p>
                    <a:p>
                      <a:pPr marL="0" marR="0">
                        <a:lnSpc>
                          <a:spcPct val="107000"/>
                        </a:lnSpc>
                        <a:spcBef>
                          <a:spcPts val="0"/>
                        </a:spcBef>
                        <a:spcAft>
                          <a:spcPts val="0"/>
                        </a:spcAft>
                      </a:pPr>
                      <a:r>
                        <a:rPr lang="en-US" sz="1600" dirty="0">
                          <a:effectLst/>
                        </a:rPr>
                        <a:t>RCI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 </a:t>
                      </a:r>
                      <a:endParaRPr lang="en-US" sz="1100" dirty="0">
                        <a:effectLst/>
                      </a:endParaRPr>
                    </a:p>
                    <a:p>
                      <a:pPr marL="0" marR="0">
                        <a:lnSpc>
                          <a:spcPct val="107000"/>
                        </a:lnSpc>
                        <a:spcBef>
                          <a:spcPts val="0"/>
                        </a:spcBef>
                        <a:spcAft>
                          <a:spcPts val="0"/>
                        </a:spcAft>
                      </a:pPr>
                      <a:r>
                        <a:rPr lang="en-US" sz="1600" dirty="0">
                          <a:effectLst/>
                        </a:rPr>
                        <a:t> </a:t>
                      </a:r>
                      <a:endParaRPr lang="en-US" sz="1100" dirty="0">
                        <a:effectLst/>
                      </a:endParaRPr>
                    </a:p>
                    <a:p>
                      <a:pPr marL="0" marR="0" algn="ctr">
                        <a:lnSpc>
                          <a:spcPct val="107000"/>
                        </a:lnSpc>
                        <a:spcBef>
                          <a:spcPts val="0"/>
                        </a:spcBef>
                        <a:spcAft>
                          <a:spcPts val="0"/>
                        </a:spcAft>
                      </a:pPr>
                      <a:r>
                        <a:rPr lang="en-US" sz="1600" b="1" dirty="0">
                          <a:effectLst/>
                        </a:rPr>
                        <a:t>High</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u="none" strike="noStrike" dirty="0">
                          <a:effectLst/>
                        </a:rPr>
                        <a:t> </a:t>
                      </a:r>
                      <a:r>
                        <a:rPr lang="en-US" sz="1600" b="1" u="sng" dirty="0">
                          <a:effectLst/>
                        </a:rPr>
                        <a:t>Cluster 1:</a:t>
                      </a:r>
                      <a:endParaRPr lang="en-US" sz="1400" b="1" dirty="0">
                        <a:effectLst/>
                      </a:endParaRPr>
                    </a:p>
                    <a:p>
                      <a:pPr marL="0" marR="0" algn="ctr">
                        <a:lnSpc>
                          <a:spcPct val="107000"/>
                        </a:lnSpc>
                        <a:spcBef>
                          <a:spcPts val="0"/>
                        </a:spcBef>
                        <a:spcAft>
                          <a:spcPts val="0"/>
                        </a:spcAft>
                      </a:pPr>
                      <a:r>
                        <a:rPr lang="en-US" sz="1600" b="1" dirty="0">
                          <a:effectLst/>
                        </a:rPr>
                        <a:t>Ghana</a:t>
                      </a:r>
                      <a:endParaRPr lang="en-US" sz="1400" b="1" dirty="0">
                        <a:effectLst/>
                      </a:endParaRPr>
                    </a:p>
                    <a:p>
                      <a:pPr marL="0" marR="0" algn="ctr">
                        <a:lnSpc>
                          <a:spcPct val="107000"/>
                        </a:lnSpc>
                        <a:spcBef>
                          <a:spcPts val="0"/>
                        </a:spcBef>
                        <a:spcAft>
                          <a:spcPts val="0"/>
                        </a:spcAft>
                      </a:pPr>
                      <a:r>
                        <a:rPr lang="en-US" sz="1600" b="1" dirty="0">
                          <a:effectLst/>
                        </a:rPr>
                        <a:t>Tunisia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u="none" strike="noStrike" dirty="0">
                          <a:effectLst/>
                        </a:rPr>
                        <a:t> </a:t>
                      </a:r>
                      <a:r>
                        <a:rPr lang="en-US" sz="1600" b="1" u="sng" dirty="0">
                          <a:effectLst/>
                        </a:rPr>
                        <a:t>Cluster 3:</a:t>
                      </a:r>
                      <a:endParaRPr lang="en-US" sz="1400" b="1" dirty="0">
                        <a:effectLst/>
                      </a:endParaRPr>
                    </a:p>
                    <a:p>
                      <a:pPr marL="0" marR="0" algn="ctr">
                        <a:lnSpc>
                          <a:spcPct val="107000"/>
                        </a:lnSpc>
                        <a:spcBef>
                          <a:spcPts val="0"/>
                        </a:spcBef>
                        <a:spcAft>
                          <a:spcPts val="0"/>
                        </a:spcAft>
                      </a:pPr>
                      <a:r>
                        <a:rPr lang="en-US" sz="1600" b="1" dirty="0">
                          <a:effectLst/>
                        </a:rPr>
                        <a:t>Gambia</a:t>
                      </a:r>
                      <a:endParaRPr lang="en-US" sz="1400" b="1" dirty="0">
                        <a:effectLst/>
                      </a:endParaRPr>
                    </a:p>
                    <a:p>
                      <a:pPr marL="0" marR="0" algn="ctr">
                        <a:lnSpc>
                          <a:spcPct val="107000"/>
                        </a:lnSpc>
                        <a:spcBef>
                          <a:spcPts val="0"/>
                        </a:spcBef>
                        <a:spcAft>
                          <a:spcPts val="0"/>
                        </a:spcAft>
                      </a:pPr>
                      <a:r>
                        <a:rPr lang="en-US" sz="1600" b="1" dirty="0">
                          <a:effectLst/>
                        </a:rPr>
                        <a:t>Mauritania</a:t>
                      </a:r>
                      <a:endParaRPr lang="en-US" sz="1400" b="1" dirty="0">
                        <a:effectLst/>
                      </a:endParaRPr>
                    </a:p>
                    <a:p>
                      <a:pPr marL="0" marR="0" algn="ctr">
                        <a:lnSpc>
                          <a:spcPct val="107000"/>
                        </a:lnSpc>
                        <a:spcBef>
                          <a:spcPts val="0"/>
                        </a:spcBef>
                        <a:spcAft>
                          <a:spcPts val="0"/>
                        </a:spcAft>
                      </a:pPr>
                      <a:r>
                        <a:rPr lang="en-US" sz="1600" b="1" dirty="0">
                          <a:effectLst/>
                        </a:rPr>
                        <a:t>Nigeria</a:t>
                      </a:r>
                      <a:endParaRPr lang="en-US" sz="1400" b="1" dirty="0">
                        <a:effectLst/>
                      </a:endParaRPr>
                    </a:p>
                    <a:p>
                      <a:pPr marL="0" marR="0" algn="ctr">
                        <a:lnSpc>
                          <a:spcPct val="107000"/>
                        </a:lnSpc>
                        <a:spcBef>
                          <a:spcPts val="0"/>
                        </a:spcBef>
                        <a:spcAft>
                          <a:spcPts val="0"/>
                        </a:spcAft>
                      </a:pPr>
                      <a:r>
                        <a:rPr lang="en-US" sz="1600" b="1" dirty="0">
                          <a:effectLst/>
                        </a:rPr>
                        <a:t>Zimbabwe</a:t>
                      </a:r>
                      <a:endParaRPr lang="en-US" sz="1400" b="1" dirty="0">
                        <a:effectLst/>
                      </a:endParaRPr>
                    </a:p>
                    <a:p>
                      <a:pPr marL="0" marR="0" algn="ctr">
                        <a:lnSpc>
                          <a:spcPct val="107000"/>
                        </a:lnSpc>
                        <a:spcBef>
                          <a:spcPts val="0"/>
                        </a:spcBef>
                        <a:spcAft>
                          <a:spcPts val="0"/>
                        </a:spcAft>
                      </a:pPr>
                      <a:r>
                        <a:rPr lang="en-US" sz="1600" b="1" dirty="0">
                          <a:effectLst/>
                        </a:rPr>
                        <a:t>Sudan</a:t>
                      </a:r>
                      <a:endParaRPr lang="en-US" sz="1400" b="1" dirty="0">
                        <a:effectLst/>
                      </a:endParaRPr>
                    </a:p>
                    <a:p>
                      <a:pPr marL="0" marR="0">
                        <a:lnSpc>
                          <a:spcPct val="107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150620"/>
                  </a:ext>
                </a:extLst>
              </a:tr>
              <a:tr h="809041">
                <a:tc v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 </a:t>
                      </a:r>
                      <a:endParaRPr lang="en-US" sz="1100" dirty="0">
                        <a:effectLst/>
                      </a:endParaRPr>
                    </a:p>
                    <a:p>
                      <a:pPr marL="0" marR="0" algn="ctr">
                        <a:lnSpc>
                          <a:spcPct val="107000"/>
                        </a:lnSpc>
                        <a:spcBef>
                          <a:spcPts val="0"/>
                        </a:spcBef>
                        <a:spcAft>
                          <a:spcPts val="0"/>
                        </a:spcAft>
                      </a:pPr>
                      <a:r>
                        <a:rPr lang="en-US" sz="1600" b="1" dirty="0">
                          <a:effectLst/>
                        </a:rPr>
                        <a:t>Low</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u="none" strike="noStrike" dirty="0">
                          <a:effectLst/>
                        </a:rPr>
                        <a:t> </a:t>
                      </a:r>
                      <a:r>
                        <a:rPr lang="en-US" sz="1600" b="1" u="sng" dirty="0">
                          <a:effectLst/>
                        </a:rPr>
                        <a:t>Cluster 2:</a:t>
                      </a:r>
                      <a:endParaRPr lang="en-US" sz="1400" b="1" dirty="0">
                        <a:effectLst/>
                      </a:endParaRPr>
                    </a:p>
                    <a:p>
                      <a:pPr marL="0" marR="0" algn="ctr">
                        <a:lnSpc>
                          <a:spcPct val="107000"/>
                        </a:lnSpc>
                        <a:spcBef>
                          <a:spcPts val="0"/>
                        </a:spcBef>
                        <a:spcAft>
                          <a:spcPts val="0"/>
                        </a:spcAft>
                      </a:pPr>
                      <a:r>
                        <a:rPr lang="en-US" sz="1600" b="1" dirty="0">
                          <a:effectLst/>
                        </a:rPr>
                        <a:t>DRC</a:t>
                      </a:r>
                      <a:endParaRPr lang="en-US" sz="1400" b="1" dirty="0">
                        <a:effectLst/>
                      </a:endParaRPr>
                    </a:p>
                    <a:p>
                      <a:pPr marL="0" marR="0" algn="ctr">
                        <a:lnSpc>
                          <a:spcPct val="107000"/>
                        </a:lnSpc>
                        <a:spcBef>
                          <a:spcPts val="0"/>
                        </a:spcBef>
                        <a:spcAft>
                          <a:spcPts val="0"/>
                        </a:spcAft>
                      </a:pPr>
                      <a:r>
                        <a:rPr lang="en-US" sz="1600" b="1" dirty="0">
                          <a:effectLst/>
                        </a:rPr>
                        <a:t>Togo</a:t>
                      </a:r>
                      <a:endParaRPr lang="en-US" sz="1400" b="1" dirty="0">
                        <a:effectLst/>
                      </a:endParaRPr>
                    </a:p>
                    <a:p>
                      <a:pPr marL="0" marR="0">
                        <a:lnSpc>
                          <a:spcPct val="107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u="sng" dirty="0">
                          <a:effectLst/>
                        </a:rPr>
                        <a:t>Cluster 4:</a:t>
                      </a:r>
                      <a:endParaRPr lang="en-US" sz="1400" b="1" dirty="0">
                        <a:effectLst/>
                      </a:endParaRPr>
                    </a:p>
                    <a:p>
                      <a:pPr marL="0" marR="0" algn="ctr">
                        <a:lnSpc>
                          <a:spcPct val="107000"/>
                        </a:lnSpc>
                        <a:spcBef>
                          <a:spcPts val="0"/>
                        </a:spcBef>
                        <a:spcAft>
                          <a:spcPts val="0"/>
                        </a:spcAft>
                      </a:pPr>
                      <a:r>
                        <a:rPr lang="en-US" sz="1600" b="1" dirty="0">
                          <a:effectLst/>
                        </a:rPr>
                        <a:t>Mali</a:t>
                      </a:r>
                      <a:endParaRPr lang="en-US" sz="1400" b="1" dirty="0">
                        <a:effectLst/>
                      </a:endParaRPr>
                    </a:p>
                    <a:p>
                      <a:pPr marL="0" marR="0" algn="ctr">
                        <a:lnSpc>
                          <a:spcPct val="107000"/>
                        </a:lnSpc>
                        <a:spcBef>
                          <a:spcPts val="0"/>
                        </a:spcBef>
                        <a:spcAft>
                          <a:spcPts val="0"/>
                        </a:spcAft>
                      </a:pPr>
                      <a:r>
                        <a:rPr lang="en-US" sz="1600" b="1" dirty="0">
                          <a:effectLst/>
                        </a:rPr>
                        <a:t>Guinea Bissau</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1118635"/>
                  </a:ext>
                </a:extLst>
              </a:tr>
            </a:tbl>
          </a:graphicData>
        </a:graphic>
      </p:graphicFrame>
    </p:spTree>
    <p:extLst>
      <p:ext uri="{BB962C8B-B14F-4D97-AF65-F5344CB8AC3E}">
        <p14:creationId xmlns:p14="http://schemas.microsoft.com/office/powerpoint/2010/main" val="2435783836"/>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69574DCA5E8CEA4E912B7198CE871E35" ma:contentTypeVersion="14" ma:contentTypeDescription="Creare un nuovo documento." ma:contentTypeScope="" ma:versionID="87bb24f44b9c3ca6510a9994bccc6981">
  <xsd:schema xmlns:xsd="http://www.w3.org/2001/XMLSchema" xmlns:xs="http://www.w3.org/2001/XMLSchema" xmlns:p="http://schemas.microsoft.com/office/2006/metadata/properties" xmlns:ns3="8c2680b1-8717-4e17-af8a-c3c5948a3503" xmlns:ns4="3c9ac98d-36e3-464e-9a3d-571690e2b8cf" targetNamespace="http://schemas.microsoft.com/office/2006/metadata/properties" ma:root="true" ma:fieldsID="1cdaeb189145be5905b30f61e8db5583" ns3:_="" ns4:_="">
    <xsd:import namespace="8c2680b1-8717-4e17-af8a-c3c5948a3503"/>
    <xsd:import namespace="3c9ac98d-36e3-464e-9a3d-571690e2b8c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2680b1-8717-4e17-af8a-c3c5948a3503" elementFormDefault="qualified">
    <xsd:import namespace="http://schemas.microsoft.com/office/2006/documentManagement/types"/>
    <xsd:import namespace="http://schemas.microsoft.com/office/infopath/2007/PartnerControls"/>
    <xsd:element name="SharedWithUsers" ma:index="8" nillable="true" ma:displayName="Condivis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description="" ma:internalName="SharedWithDetails" ma:readOnly="true">
      <xsd:simpleType>
        <xsd:restriction base="dms:Note">
          <xsd:maxLength value="255"/>
        </xsd:restriction>
      </xsd:simpleType>
    </xsd:element>
    <xsd:element name="SharingHintHash" ma:index="10" nillable="true" ma:displayName="Hash suggerimento condivisione"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9ac98d-36e3-464e-9a3d-571690e2b8c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E3CFCE-7ABF-4F07-86B2-B5591BC274A8}">
  <ds:schemaRefs>
    <ds:schemaRef ds:uri="http://schemas.microsoft.com/sharepoint/v3/contenttype/forms"/>
  </ds:schemaRefs>
</ds:datastoreItem>
</file>

<file path=customXml/itemProps2.xml><?xml version="1.0" encoding="utf-8"?>
<ds:datastoreItem xmlns:ds="http://schemas.openxmlformats.org/officeDocument/2006/customXml" ds:itemID="{8257222C-0C10-4E3D-AB86-7F300CDC429D}">
  <ds:schemaRefs>
    <ds:schemaRef ds:uri="http://purl.org/dc/dcmitype/"/>
    <ds:schemaRef ds:uri="http://schemas.microsoft.com/office/2006/documentManagement/types"/>
    <ds:schemaRef ds:uri="3c9ac98d-36e3-464e-9a3d-571690e2b8cf"/>
    <ds:schemaRef ds:uri="http://purl.org/dc/elements/1.1/"/>
    <ds:schemaRef ds:uri="http://schemas.microsoft.com/office/2006/metadata/properties"/>
    <ds:schemaRef ds:uri="http://purl.org/dc/terms/"/>
    <ds:schemaRef ds:uri="8c2680b1-8717-4e17-af8a-c3c5948a3503"/>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318D176-298E-407A-839B-3F06E7B1A3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2680b1-8717-4e17-af8a-c3c5948a3503"/>
    <ds:schemaRef ds:uri="3c9ac98d-36e3-464e-9a3d-571690e2b8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802</TotalTime>
  <Words>720</Words>
  <Application>Microsoft Macintosh PowerPoint</Application>
  <PresentationFormat>Widescreen</PresentationFormat>
  <Paragraphs>109</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Corbel</vt:lpstr>
      <vt:lpstr>Office Theme</vt:lpstr>
      <vt:lpstr>PowerPoint Presentation</vt:lpstr>
      <vt:lpstr>The Measurement of Resilience Capacities through the Integration of Macro-Level and Micro-Level Indicators  </vt:lpstr>
      <vt:lpstr>Introduction</vt:lpstr>
      <vt:lpstr>COVID-19 and the food security context</vt:lpstr>
      <vt:lpstr>Resilience Index Measurement and Analysis (RIMA)</vt:lpstr>
      <vt:lpstr>Health Systems Capacity Index (HSCI)</vt:lpstr>
      <vt:lpstr>Health and Resilience Mapping </vt:lpstr>
      <vt:lpstr>Identification Strategy</vt:lpstr>
      <vt:lpstr>Empirical results</vt:lpstr>
      <vt:lpstr>CASE STUDIES </vt:lpstr>
      <vt:lpstr>Conclusion</vt:lpstr>
      <vt:lpstr>PowerPoint Presentation</vt:lpstr>
    </vt:vector>
  </TitlesOfParts>
  <Company>IFPRI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Liu, Yifei (IFPRI)</dc:creator>
  <cp:lastModifiedBy>Julie Collins (A2063)</cp:lastModifiedBy>
  <cp:revision>51</cp:revision>
  <cp:lastPrinted>2018-04-16T19:43:37Z</cp:lastPrinted>
  <dcterms:created xsi:type="dcterms:W3CDTF">2016-07-14T15:21:31Z</dcterms:created>
  <dcterms:modified xsi:type="dcterms:W3CDTF">2021-11-12T21:01:20Z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0x01010069574DCA5E8CEA4E912B7198CE871E35</vt:lpwstr>
  </property>
</Properties>
</file>