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78" r:id="rId4"/>
    <p:sldId id="279" r:id="rId5"/>
    <p:sldId id="283" r:id="rId6"/>
    <p:sldId id="280" r:id="rId7"/>
    <p:sldId id="285" r:id="rId8"/>
    <p:sldId id="286" r:id="rId9"/>
    <p:sldId id="287" r:id="rId10"/>
    <p:sldId id="288" r:id="rId11"/>
    <p:sldId id="289" r:id="rId12"/>
    <p:sldId id="282" r:id="rId13"/>
    <p:sldId id="27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0E"/>
    <a:srgbClr val="3F8116"/>
    <a:srgbClr val="4B7637"/>
    <a:srgbClr val="007210"/>
    <a:srgbClr val="04550E"/>
    <a:srgbClr val="007310"/>
    <a:srgbClr val="006F0B"/>
    <a:srgbClr val="0E9B96"/>
    <a:srgbClr val="474176"/>
    <a:srgbClr val="984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8" autoAdjust="0"/>
    <p:restoredTop sz="94705"/>
  </p:normalViewPr>
  <p:slideViewPr>
    <p:cSldViewPr snapToGrid="0">
      <p:cViewPr varScale="1">
        <p:scale>
          <a:sx n="104" d="100"/>
          <a:sy n="104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20914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00589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292F7F-10D4-3C4B-8990-C69D82127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6382" y="124436"/>
            <a:ext cx="588818" cy="5888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B7953C-626D-164A-9862-7E8E82A49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90" y="141754"/>
            <a:ext cx="6426200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655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649"/>
            <a:ext cx="10515600" cy="3978800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01112B-1640-7140-AC05-201E80849D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0" y="95130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96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006600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2A51F-21B0-9747-BE2E-15CABC0F9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76212"/>
            <a:ext cx="5842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4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79673F4C-B7EB-4EF2-B00F-2698C8C66994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B995-E6B2-4973-91C9-F4F835961D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A6C1A5-DCD3-5A46-9AF5-BB2277A9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9E7E59-2FE2-9444-BA37-18D5A7786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BA4F-3809-D44B-887C-ACB9B04A8269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9D0A9-6CF3-4B4B-A5E1-C3D4B974A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gw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65332CE-908A-0241-B7B4-0B340AD1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" y="456344"/>
            <a:ext cx="11189664" cy="5594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12B16-C01D-AA4A-AEE7-30D1BDCE3ECF}"/>
              </a:ext>
            </a:extLst>
          </p:cNvPr>
          <p:cNvSpPr txBox="1"/>
          <p:nvPr/>
        </p:nvSpPr>
        <p:spPr>
          <a:xfrm>
            <a:off x="1585070" y="3902688"/>
            <a:ext cx="509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</a:rPr>
              <a:t>Racine Ly, Ph.D.</a:t>
            </a:r>
            <a:endParaRPr lang="x-none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9B2B9-8C37-0D45-AAED-AC22E7A2EECC}"/>
              </a:ext>
            </a:extLst>
          </p:cNvPr>
          <p:cNvSpPr txBox="1"/>
          <p:nvPr/>
        </p:nvSpPr>
        <p:spPr>
          <a:xfrm>
            <a:off x="1577118" y="4387717"/>
            <a:ext cx="5092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Director, Data Management, Digital Products and Technology.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AKADEMIYA2063</a:t>
            </a:r>
            <a:endParaRPr lang="x-none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7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5E93BB-2D92-684C-80C0-82AC29E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Findings (East Africa)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B77598-73DC-1243-AD67-97103561F4B0}"/>
              </a:ext>
            </a:extLst>
          </p:cNvPr>
          <p:cNvSpPr/>
          <p:nvPr/>
        </p:nvSpPr>
        <p:spPr>
          <a:xfrm>
            <a:off x="580290" y="6025660"/>
            <a:ext cx="606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Figure 4. The 2020 predicted maize production as a share of the 2017 production for southern Africa.</a:t>
            </a:r>
            <a:endParaRPr lang="en-US" sz="1400" i="1" dirty="0"/>
          </a:p>
        </p:txBody>
      </p:sp>
      <p:pic>
        <p:nvPicPr>
          <p:cNvPr id="7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3717C46F-9EF0-A141-85D8-BC72C1D29EA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1031629"/>
            <a:ext cx="6066694" cy="4923692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745707-670F-4E41-826E-A39582F8A320}"/>
              </a:ext>
            </a:extLst>
          </p:cNvPr>
          <p:cNvSpPr txBox="1">
            <a:spLocks/>
          </p:cNvSpPr>
          <p:nvPr/>
        </p:nvSpPr>
        <p:spPr>
          <a:xfrm>
            <a:off x="7971693" y="2203417"/>
            <a:ext cx="3956540" cy="2591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 overall decrease of 1.6% of maize production in east African region.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Increase in maize production Ethiopia (0.8%), Zimbabwe (13.2%), Uganda (4.6%), and Zambia (3.8%).</a:t>
            </a:r>
          </a:p>
        </p:txBody>
      </p:sp>
    </p:spTree>
    <p:extLst>
      <p:ext uri="{BB962C8B-B14F-4D97-AF65-F5344CB8AC3E}">
        <p14:creationId xmlns:p14="http://schemas.microsoft.com/office/powerpoint/2010/main" val="3960480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5E93BB-2D92-684C-80C0-82AC29E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Findings (South Africa)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B77598-73DC-1243-AD67-97103561F4B0}"/>
              </a:ext>
            </a:extLst>
          </p:cNvPr>
          <p:cNvSpPr/>
          <p:nvPr/>
        </p:nvSpPr>
        <p:spPr>
          <a:xfrm>
            <a:off x="580290" y="5908429"/>
            <a:ext cx="606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Figure 5. The 2020 predicted maize production as a share of the 2017 production for southern Africa.</a:t>
            </a:r>
            <a:endParaRPr lang="en-US" sz="1400" i="1" dirty="0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9BB426CA-5135-4749-868F-95A48595C2C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0" y="1207475"/>
            <a:ext cx="6860586" cy="45720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8E70792-FB8E-0347-A1D4-480510B1BC5E}"/>
              </a:ext>
            </a:extLst>
          </p:cNvPr>
          <p:cNvSpPr txBox="1">
            <a:spLocks/>
          </p:cNvSpPr>
          <p:nvPr/>
        </p:nvSpPr>
        <p:spPr>
          <a:xfrm>
            <a:off x="7971693" y="2203417"/>
            <a:ext cx="3956540" cy="2919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Decrease of maize production by close to 19% in 2020 compared to 2017.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Decrease in production for South Africa (30%), Lesotho (20%), Eswatini (4.9%), and Namibia (0.7%) in 2020 compared to 2017.</a:t>
            </a:r>
          </a:p>
        </p:txBody>
      </p:sp>
    </p:spTree>
    <p:extLst>
      <p:ext uri="{BB962C8B-B14F-4D97-AF65-F5344CB8AC3E}">
        <p14:creationId xmlns:p14="http://schemas.microsoft.com/office/powerpoint/2010/main" val="423482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DB5AD4-6475-0F45-B7CA-CA5C1FDB0667}"/>
              </a:ext>
            </a:extLst>
          </p:cNvPr>
          <p:cNvSpPr txBox="1">
            <a:spLocks/>
          </p:cNvSpPr>
          <p:nvPr/>
        </p:nvSpPr>
        <p:spPr>
          <a:xfrm>
            <a:off x="580292" y="117231"/>
            <a:ext cx="8475785" cy="797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rgbClr val="4B7637"/>
                </a:solidFill>
              </a:rPr>
              <a:t>Concluding remarks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B71BF9-B7D0-9749-92DB-BB5E9526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031630"/>
            <a:ext cx="10515600" cy="54395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COVID-19 came with the suggestion to build better statistical systems for better decision-making, intervention planning, and increase our level of preparedness.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Remote sensing is a good alternative / complement for collecting crop data and beyond.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Machine learning as a predictive modeling framework allow to make the invisible become blurry for navigation through uncertainties. The availability of the most likely scenarios reduces the effects of uncertainties.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Capacity building on emerging technologies need to be institutionalized; And the outputs to be produced closer to the decision-making circle.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The adoption of emerging technologies and data gathering tools could be faster.</a:t>
            </a:r>
          </a:p>
        </p:txBody>
      </p:sp>
    </p:spTree>
    <p:extLst>
      <p:ext uri="{BB962C8B-B14F-4D97-AF65-F5344CB8AC3E}">
        <p14:creationId xmlns:p14="http://schemas.microsoft.com/office/powerpoint/2010/main" val="144544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B1E4DE6-0372-7A46-86B1-C94C3C463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482CBAF-984E-E744-804D-5EEB86DF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11277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E9BA-BC55-4A48-89F1-70AB678F4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31632"/>
            <a:ext cx="10363200" cy="3123846"/>
          </a:xfrm>
        </p:spPr>
        <p:txBody>
          <a:bodyPr>
            <a:normAutofit/>
          </a:bodyPr>
          <a:lstStyle/>
          <a:p>
            <a:r>
              <a:rPr lang="en-US" sz="3600" b="1" dirty="0"/>
              <a:t>Remote Sensing and Machine Learning for</a:t>
            </a:r>
            <a:br>
              <a:rPr lang="en-US" sz="3600" b="1" dirty="0"/>
            </a:br>
            <a:r>
              <a:rPr lang="en-US" sz="1000" b="1" dirty="0"/>
              <a:t>.</a:t>
            </a:r>
            <a:br>
              <a:rPr lang="en-US" sz="3600" b="1" dirty="0"/>
            </a:br>
            <a:r>
              <a:rPr lang="en-US" sz="3600" b="1" dirty="0"/>
              <a:t>Food Crop Production Data in Africa </a:t>
            </a:r>
            <a:br>
              <a:rPr lang="en-US" sz="3600" b="1" dirty="0"/>
            </a:br>
            <a:r>
              <a:rPr lang="en-US" sz="1000" b="1" dirty="0"/>
              <a:t>.</a:t>
            </a:r>
            <a:br>
              <a:rPr lang="en-US" sz="3600" b="1" dirty="0"/>
            </a:br>
            <a:r>
              <a:rPr lang="en-US" sz="3600" b="1" dirty="0"/>
              <a:t>Post-COVID-19 </a:t>
            </a:r>
            <a:br>
              <a:rPr lang="en-US" sz="4800" dirty="0"/>
            </a:b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1EEF-BD12-5849-803C-B6A3CB41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2000"/>
            <a:ext cx="9144000" cy="10816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Racine Ly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(*)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Khadim Dia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(*)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/>
              <a:t>Mariam Diallo</a:t>
            </a:r>
            <a:r>
              <a:rPr lang="en-US" baseline="30000" dirty="0"/>
              <a:t>(*)</a:t>
            </a:r>
            <a:r>
              <a:rPr lang="en-US" dirty="0"/>
              <a:t> </a:t>
            </a:r>
          </a:p>
          <a:p>
            <a:r>
              <a:rPr lang="en-US" baseline="30000" dirty="0"/>
              <a:t>(*)</a:t>
            </a:r>
            <a:r>
              <a:rPr lang="en-US" dirty="0"/>
              <a:t>AKADEMIYA2063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3BE8-DB95-9B4B-940F-D1C23C8F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D72F5-211F-D440-B510-B31D19553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031630"/>
            <a:ext cx="10515600" cy="536916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The African agricultural sector is facing several threats; there is a need for good planning and tools to navigate through uncertainties.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COVID-19 showed us the importance of robust statistical systems and the need for reliable, timely, sustainable, and disaggregated data.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Conventional data gathering techniques alone are inadequate to help solve crisis that are spatially heterogeneous; Quality, massive, frequent, and disaggregated data are needed for preparedness.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Remote sensing can help reduce the data gap and machine learning allows to learn the data patterns for predictions.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00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1800" dirty="0"/>
              <a:t>The outputs produced in this chapter are available in the Africa Agriculture Watch (AAgWa) platform: </a:t>
            </a:r>
            <a:r>
              <a:rPr lang="en-US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www.aagwa.org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386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E0EA07-C939-304E-8271-9C1FD9F7AFFB}"/>
              </a:ext>
            </a:extLst>
          </p:cNvPr>
          <p:cNvSpPr txBox="1">
            <a:spLocks/>
          </p:cNvSpPr>
          <p:nvPr/>
        </p:nvSpPr>
        <p:spPr>
          <a:xfrm>
            <a:off x="580292" y="117231"/>
            <a:ext cx="8475785" cy="797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rgbClr val="4B7637"/>
                </a:solidFill>
              </a:rPr>
              <a:t>Chapter motivations &amp; outputs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B17DCD-CB46-2F4C-B8EC-6A491791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031630"/>
            <a:ext cx="10515600" cy="54395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COVID-19 impacts food crop production in different ways: late reception and use of ag. inputs, labor scarcity due to mobility restriction measures.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COVID-19 and inadequate growing conditions push countries at the blink of a major food crisis.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Crisis are time-sensitive and cannot wait for data availability and processing for action.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An indication of likely ag. production would allow planning and early interventions.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The AfCP model is built to provide stakeholders a tool for planning and decision and policymaking in food production.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955946-8D72-D843-94DB-96E53C1E27BB}"/>
              </a:ext>
            </a:extLst>
          </p:cNvPr>
          <p:cNvSpPr/>
          <p:nvPr/>
        </p:nvSpPr>
        <p:spPr>
          <a:xfrm>
            <a:off x="1653686" y="3552092"/>
            <a:ext cx="8368812" cy="1570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chapter uses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sensing 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 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the Africa Crop Production (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AfCP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model. The model produces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ag. production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b="1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pixel</a:t>
            </a:r>
            <a:r>
              <a:rPr lang="en-US" dirty="0">
                <a:solidFill>
                  <a:srgbClr val="9D90A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level.</a:t>
            </a:r>
          </a:p>
        </p:txBody>
      </p:sp>
    </p:spTree>
    <p:extLst>
      <p:ext uri="{BB962C8B-B14F-4D97-AF65-F5344CB8AC3E}">
        <p14:creationId xmlns:p14="http://schemas.microsoft.com/office/powerpoint/2010/main" val="21011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7CB4CF-E4C1-0C4E-8213-943CEB50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Methodology (Crop selection)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B4C9A-A399-6549-BE2D-8C0E867B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031630"/>
            <a:ext cx="10515600" cy="53691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crop selection for a country was based on its importance.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crop importance criteria was determined by the combination of food crop production quantities and the food self-sufficiency for a country.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Two rankings: (i) 10 most produced food, (ii) ranking by self-sufficiency ratio.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most predominant crops after the two rankings were considered.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9CB308-1C51-E947-B0B1-40D93245D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100"/>
              </p:ext>
            </p:extLst>
          </p:nvPr>
        </p:nvGraphicFramePr>
        <p:xfrm>
          <a:off x="3605742" y="3429000"/>
          <a:ext cx="6527961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769161">
                  <a:extLst>
                    <a:ext uri="{9D8B030D-6E8A-4147-A177-3AD203B41FA5}">
                      <a16:colId xmlns:a16="http://schemas.microsoft.com/office/drawing/2014/main" val="94995600"/>
                    </a:ext>
                  </a:extLst>
                </a:gridCol>
                <a:gridCol w="2505431">
                  <a:extLst>
                    <a:ext uri="{9D8B030D-6E8A-4147-A177-3AD203B41FA5}">
                      <a16:colId xmlns:a16="http://schemas.microsoft.com/office/drawing/2014/main" val="4125922846"/>
                    </a:ext>
                  </a:extLst>
                </a:gridCol>
                <a:gridCol w="1253369">
                  <a:extLst>
                    <a:ext uri="{9D8B030D-6E8A-4147-A177-3AD203B41FA5}">
                      <a16:colId xmlns:a16="http://schemas.microsoft.com/office/drawing/2014/main" val="2845170078"/>
                    </a:ext>
                  </a:extLst>
                </a:gridCol>
              </a:tblGrid>
              <a:tr h="1118382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African Regions (# countries)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Crops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countries where the selected food crop appears in the top five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02850"/>
                  </a:ext>
                </a:extLst>
              </a:tr>
              <a:tr h="186397">
                <a:tc rowSpan="3"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Eastern Africa (14 countries)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Maize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803821"/>
                  </a:ext>
                </a:extLst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Cassava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703022"/>
                  </a:ext>
                </a:extLst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Sugar cane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898580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Africa (7 countries)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Cassava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376891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Africa (5 countries)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Maize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8998"/>
                  </a:ext>
                </a:extLst>
              </a:tr>
              <a:tr h="186397">
                <a:tc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Africa (5 countries)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Wheat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96759"/>
                  </a:ext>
                </a:extLst>
              </a:tr>
              <a:tr h="186397">
                <a:tc rowSpan="3">
                  <a:txBody>
                    <a:bodyPr/>
                    <a:lstStyle/>
                    <a:p>
                      <a:pPr marL="0" marR="0" algn="just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Western Africa (16 countries)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Cassava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878191"/>
                  </a:ext>
                </a:extLst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Rice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33283"/>
                  </a:ext>
                </a:extLst>
              </a:tr>
              <a:tr h="186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Maize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2148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9856D3-C009-7C4A-B6B6-0BC1A02DED35}"/>
              </a:ext>
            </a:extLst>
          </p:cNvPr>
          <p:cNvSpPr/>
          <p:nvPr/>
        </p:nvSpPr>
        <p:spPr>
          <a:xfrm>
            <a:off x="1253644" y="4493532"/>
            <a:ext cx="2028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 1.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/>
              <a:t>List of selected food crop by African region.</a:t>
            </a:r>
            <a:endParaRPr lang="en-US" sz="1400" i="1" dirty="0">
              <a:solidFill>
                <a:srgbClr val="44546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7CB4CF-E4C1-0C4E-8213-943CEB50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Methodology (The AfCP model)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AB4C9A-A399-6549-BE2D-8C0E867B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" y="1031630"/>
            <a:ext cx="10515600" cy="536916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model uses remote sensing data during crop growing periods.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000" dirty="0"/>
          </a:p>
          <a:p>
            <a:pPr>
              <a:lnSpc>
                <a:spcPct val="120000"/>
              </a:lnSpc>
            </a:pPr>
            <a:r>
              <a:rPr lang="en-US" sz="1800" dirty="0"/>
              <a:t>A data processing stage produced the cleaned machine learning dataset for the predictive modeling work (cf. chapter appendix. Description of preprocessing steps).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An artificial neural network was used to build the relationship between input and response variables for each African countries.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model was run on a test dataset for accuracy assessment (average RMSE of 0.04).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The predictions were mapped and compared with 2017 data (a year without COVID-19).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AFCB42-0038-A043-8A7A-D598B114B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87458"/>
              </p:ext>
            </p:extLst>
          </p:nvPr>
        </p:nvGraphicFramePr>
        <p:xfrm>
          <a:off x="3282462" y="1810041"/>
          <a:ext cx="7496909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658317">
                  <a:extLst>
                    <a:ext uri="{9D8B030D-6E8A-4147-A177-3AD203B41FA5}">
                      <a16:colId xmlns:a16="http://schemas.microsoft.com/office/drawing/2014/main" val="2354887652"/>
                    </a:ext>
                  </a:extLst>
                </a:gridCol>
                <a:gridCol w="1304461">
                  <a:extLst>
                    <a:ext uri="{9D8B030D-6E8A-4147-A177-3AD203B41FA5}">
                      <a16:colId xmlns:a16="http://schemas.microsoft.com/office/drawing/2014/main" val="1388493831"/>
                    </a:ext>
                  </a:extLst>
                </a:gridCol>
                <a:gridCol w="1120039">
                  <a:extLst>
                    <a:ext uri="{9D8B030D-6E8A-4147-A177-3AD203B41FA5}">
                      <a16:colId xmlns:a16="http://schemas.microsoft.com/office/drawing/2014/main" val="4262503464"/>
                    </a:ext>
                  </a:extLst>
                </a:gridCol>
                <a:gridCol w="1467894">
                  <a:extLst>
                    <a:ext uri="{9D8B030D-6E8A-4147-A177-3AD203B41FA5}">
                      <a16:colId xmlns:a16="http://schemas.microsoft.com/office/drawing/2014/main" val="372582591"/>
                    </a:ext>
                  </a:extLst>
                </a:gridCol>
                <a:gridCol w="1946198">
                  <a:extLst>
                    <a:ext uri="{9D8B030D-6E8A-4147-A177-3AD203B41FA5}">
                      <a16:colId xmlns:a16="http://schemas.microsoft.com/office/drawing/2014/main" val="1927458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 Parameters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Dataset ID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 (km)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Resolution (days)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Temporal extent (period)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52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NDVI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MOD13A2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2000 - now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413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LST-day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MOD11A2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2000 - now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454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Rainfall</a:t>
                      </a:r>
                      <a:endParaRPr lang="en-US" sz="16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Africa_monthly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1981 – Dec 2020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707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Evapotranspiration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MOD16A2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2000 - now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43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2000, 2005, 2010, 2017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88689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B5D9031-9B7F-EC4B-B4FD-867CAC2252EB}"/>
              </a:ext>
            </a:extLst>
          </p:cNvPr>
          <p:cNvSpPr/>
          <p:nvPr/>
        </p:nvSpPr>
        <p:spPr>
          <a:xfrm>
            <a:off x="916968" y="2078705"/>
            <a:ext cx="20288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Table 2.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Inputs parameters for the food crop production model with their spatial and temporal characteristics.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09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5E93BB-2D92-684C-80C0-82AC29E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Findings (West Africa)</a:t>
            </a:r>
          </a:p>
        </p:txBody>
      </p:sp>
      <p:pic>
        <p:nvPicPr>
          <p:cNvPr id="10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3BB0506-524F-5242-B6EE-9F921495D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1031629"/>
            <a:ext cx="6860587" cy="49236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77598-73DC-1243-AD67-97103561F4B0}"/>
              </a:ext>
            </a:extLst>
          </p:cNvPr>
          <p:cNvSpPr/>
          <p:nvPr/>
        </p:nvSpPr>
        <p:spPr>
          <a:xfrm>
            <a:off x="580290" y="6025660"/>
            <a:ext cx="6066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Figure 1.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2020 predicted rice production as a share of the 2017 production for western Africa.</a:t>
            </a:r>
            <a:endParaRPr lang="en-US" sz="1400" i="1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CCA12F-8832-574E-BEC6-45448120411F}"/>
              </a:ext>
            </a:extLst>
          </p:cNvPr>
          <p:cNvSpPr txBox="1">
            <a:spLocks/>
          </p:cNvSpPr>
          <p:nvPr/>
        </p:nvSpPr>
        <p:spPr>
          <a:xfrm>
            <a:off x="7971693" y="2203417"/>
            <a:ext cx="3956540" cy="23568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rice production decrease is expected in western Africa by 12%.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Sharpest decline in Benin, Burkina Faso, and Côte d’Ivoire.</a:t>
            </a:r>
          </a:p>
        </p:txBody>
      </p:sp>
    </p:spTree>
    <p:extLst>
      <p:ext uri="{BB962C8B-B14F-4D97-AF65-F5344CB8AC3E}">
        <p14:creationId xmlns:p14="http://schemas.microsoft.com/office/powerpoint/2010/main" val="406497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5E93BB-2D92-684C-80C0-82AC29E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Findings (North Africa)</a:t>
            </a:r>
          </a:p>
        </p:txBody>
      </p:sp>
      <p:pic>
        <p:nvPicPr>
          <p:cNvPr id="7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99760D60-5A06-A34E-85F1-3070D78C1D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0" y="1031629"/>
            <a:ext cx="6860586" cy="52372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77598-73DC-1243-AD67-97103561F4B0}"/>
              </a:ext>
            </a:extLst>
          </p:cNvPr>
          <p:cNvSpPr/>
          <p:nvPr/>
        </p:nvSpPr>
        <p:spPr>
          <a:xfrm>
            <a:off x="580290" y="6025660"/>
            <a:ext cx="4659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Figure 2.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2020 predicted wheat production as a share of the 2017 production for northern Africa.</a:t>
            </a:r>
            <a:endParaRPr lang="en-US" sz="1400" i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5EB010A-1CB3-2B43-A880-B2B6E6E28AAF}"/>
              </a:ext>
            </a:extLst>
          </p:cNvPr>
          <p:cNvSpPr txBox="1">
            <a:spLocks/>
          </p:cNvSpPr>
          <p:nvPr/>
        </p:nvSpPr>
        <p:spPr>
          <a:xfrm>
            <a:off x="7971693" y="2203417"/>
            <a:ext cx="3956540" cy="2403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2017 production better than 2020 for Libya, Tunisia, Morocco, and Algeria.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Sudan and Egypt show an increase of 3.5% and 2.8%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63392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5E93BB-2D92-684C-80C0-82AC29E1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117231"/>
            <a:ext cx="8475785" cy="79716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4B7637"/>
                </a:solidFill>
              </a:rPr>
              <a:t>Findings (Central Africa Region)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B77598-73DC-1243-AD67-97103561F4B0}"/>
              </a:ext>
            </a:extLst>
          </p:cNvPr>
          <p:cNvSpPr/>
          <p:nvPr/>
        </p:nvSpPr>
        <p:spPr>
          <a:xfrm>
            <a:off x="1436075" y="5943600"/>
            <a:ext cx="4659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Figure 3. </a:t>
            </a: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2020 predicted cassava production as a share of the 2017 production for central Africa region.</a:t>
            </a:r>
            <a:endParaRPr lang="en-US" sz="1400" i="1" dirty="0"/>
          </a:p>
        </p:txBody>
      </p:sp>
      <p:pic>
        <p:nvPicPr>
          <p:cNvPr id="8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8889EF6A-5451-F04A-A48A-77B89EDB131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75" y="1031629"/>
            <a:ext cx="4659925" cy="4794742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96C8B11-A2C3-4940-922B-E5F780EB73F0}"/>
              </a:ext>
            </a:extLst>
          </p:cNvPr>
          <p:cNvSpPr txBox="1">
            <a:spLocks/>
          </p:cNvSpPr>
          <p:nvPr/>
        </p:nvSpPr>
        <p:spPr>
          <a:xfrm>
            <a:off x="7971693" y="2203416"/>
            <a:ext cx="3956540" cy="3740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 production of 47 million MT (2017) vs. close to 60 million MT (2020).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2017: DRC (66.6%), Angola (17.9%), Cameroon (10.2%).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2020: DRC (increase of 10%), Angola (same), Cameroon (decrease of 5.6%) compared to 2017 shares.</a:t>
            </a:r>
          </a:p>
        </p:txBody>
      </p:sp>
    </p:spTree>
    <p:extLst>
      <p:ext uri="{BB962C8B-B14F-4D97-AF65-F5344CB8AC3E}">
        <p14:creationId xmlns:p14="http://schemas.microsoft.com/office/powerpoint/2010/main" val="875754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</TotalTime>
  <Words>1043</Words>
  <Application>Microsoft Macintosh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Office Theme</vt:lpstr>
      <vt:lpstr>PowerPoint Presentation</vt:lpstr>
      <vt:lpstr>Remote Sensing and Machine Learning for . Food Crop Production Data in Africa  . Post-COVID-19  </vt:lpstr>
      <vt:lpstr>Key Messages</vt:lpstr>
      <vt:lpstr>PowerPoint Presentation</vt:lpstr>
      <vt:lpstr>Methodology (Crop selection)</vt:lpstr>
      <vt:lpstr>Methodology (The AfCP model)</vt:lpstr>
      <vt:lpstr>Findings (West Africa)</vt:lpstr>
      <vt:lpstr>Findings (North Africa)</vt:lpstr>
      <vt:lpstr>Findings (Central Africa Region)</vt:lpstr>
      <vt:lpstr>Findings (East Africa)</vt:lpstr>
      <vt:lpstr>Findings (South Africa)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Liu, Yifei (IFPRI)</dc:creator>
  <cp:lastModifiedBy>Julie Collins (A2063)</cp:lastModifiedBy>
  <cp:revision>58</cp:revision>
  <cp:lastPrinted>2018-04-16T19:43:37Z</cp:lastPrinted>
  <dcterms:created xsi:type="dcterms:W3CDTF">2016-07-14T15:21:31Z</dcterms:created>
  <dcterms:modified xsi:type="dcterms:W3CDTF">2021-11-16T12:12:17Z</dcterms:modified>
</cp:coreProperties>
</file>